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ight Triangle 2"/>
          <p:cNvSpPr/>
          <p:nvPr/>
        </p:nvSpPr>
        <p:spPr>
          <a:xfrm>
            <a:off x="0" y="0"/>
            <a:ext cx="5400000" cy="6840000"/>
          </a:xfrm>
          <a:prstGeom prst="rtTriangle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000000" y="-1080000"/>
            <a:ext cx="4320000" cy="4320000"/>
          </a:xfrm>
          <a:prstGeom prst="ellipse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080000" y="3960000"/>
            <a:ext cx="2880000" cy="28800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logo_cuterv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432000"/>
            <a:ext cx="3960000" cy="7202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0000" y="2700000"/>
            <a:ext cx="7200000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 spc="600">
                <a:solidFill>
                  <a:srgbClr val="FF5C4D"/>
                </a:solidFill>
                <a:latin typeface="Calibri"/>
              </a:rPr>
              <a:t>EVALUACIÓN FINAL EXTERNA  /  CUTERVO, CAJAMARCA  /  PERÚ</a:t>
            </a:r>
          </a:p>
        </p:txBody>
      </p:sp>
      <p:sp>
        <p:nvSpPr>
          <p:cNvPr id="8" name="Rectangle 7"/>
          <p:cNvSpPr/>
          <p:nvPr/>
        </p:nvSpPr>
        <p:spPr>
          <a:xfrm>
            <a:off x="540000" y="3024000"/>
            <a:ext cx="720000" cy="36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0000" y="3131999"/>
            <a:ext cx="8640000" cy="162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8800" b="1" i="0">
                <a:solidFill>
                  <a:srgbClr val="FFFFFF"/>
                </a:solidFill>
                <a:latin typeface="Calibri"/>
              </a:rPr>
              <a:t>PLAN DE</a:t>
            </a:r>
          </a:p>
          <a:p>
            <a:pPr algn="l"/>
            <a:r>
              <a:rPr sz="8800" b="1" i="0">
                <a:solidFill>
                  <a:srgbClr val="FFFFFF"/>
                </a:solidFill>
                <a:latin typeface="Calibri"/>
              </a:rPr>
              <a:t>TRABAJO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0000" y="5220000"/>
            <a:ext cx="7200000" cy="36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800" b="0" i="1">
                <a:solidFill>
                  <a:srgbClr val="2EC4B6"/>
                </a:solidFill>
                <a:latin typeface="Calibri"/>
              </a:rPr>
              <a:t>Producto 1  ·  Informe de Arranque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360000" y="5616000"/>
            <a:ext cx="2520000" cy="126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468000" y="5688000"/>
            <a:ext cx="2304000" cy="115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Dr. Segundo Santos</a:t>
            </a:r>
          </a:p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Pérez Pérez</a:t>
            </a:r>
          </a:p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/>
            </a:r>
          </a:p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Evaluador Externo Independiente</a:t>
            </a:r>
          </a:p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Cutervo · Perú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0000" y="6300000"/>
            <a:ext cx="7200000" cy="36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000" b="0" i="0" spc="300">
                <a:solidFill>
                  <a:srgbClr val="B5BDC9"/>
                </a:solidFill>
                <a:latin typeface="Calibri"/>
              </a:rPr>
              <a:t>Expediente SOLPCD/2024/0118  ·  Generalitat Valenciana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20000" cy="6858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0000" y="900000"/>
            <a:ext cx="10080000" cy="43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1" i="0" spc="600">
                <a:solidFill>
                  <a:srgbClr val="FF5C4D"/>
                </a:solidFill>
                <a:latin typeface="Calibri"/>
              </a:rPr>
              <a:t>EL PORQUÉ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0000" y="1368000"/>
            <a:ext cx="10080000" cy="288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3400" b="1" i="0">
                <a:solidFill>
                  <a:srgbClr val="0A1F3D"/>
                </a:solidFill>
                <a:latin typeface="Calibri"/>
              </a:rPr>
              <a:t>«Evaluar no es auditar.</a:t>
            </a:r>
          </a:p>
          <a:p>
            <a:pPr algn="l"/>
            <a:r>
              <a:rPr sz="3400" b="1" i="0">
                <a:solidFill>
                  <a:srgbClr val="0A1F3D"/>
                </a:solidFill>
                <a:latin typeface="Calibri"/>
              </a:rPr>
              <a:t>Es aprender — con evidencia,</a:t>
            </a:r>
          </a:p>
          <a:p>
            <a:pPr algn="l"/>
            <a:r>
              <a:rPr sz="3400" b="1" i="0">
                <a:solidFill>
                  <a:srgbClr val="0A1F3D"/>
                </a:solidFill>
                <a:latin typeface="Calibri"/>
              </a:rPr>
              <a:t>con escucha y con coraje —</a:t>
            </a:r>
          </a:p>
          <a:p>
            <a:pPr algn="l"/>
            <a:r>
              <a:rPr sz="3400" b="1" i="0">
                <a:solidFill>
                  <a:srgbClr val="0A1F3D"/>
                </a:solidFill>
                <a:latin typeface="Calibri"/>
              </a:rPr>
              <a:t>qué cambió de verdad</a:t>
            </a:r>
          </a:p>
          <a:p>
            <a:pPr algn="l"/>
            <a:r>
              <a:rPr sz="3400" b="1" i="0">
                <a:solidFill>
                  <a:srgbClr val="0A1F3D"/>
                </a:solidFill>
                <a:latin typeface="Calibri"/>
              </a:rPr>
              <a:t>en la vida de los y las jóvenes</a:t>
            </a:r>
          </a:p>
          <a:p>
            <a:pPr algn="l"/>
            <a:r>
              <a:rPr sz="3400" b="1" i="0">
                <a:solidFill>
                  <a:srgbClr val="0A1F3D"/>
                </a:solidFill>
                <a:latin typeface="Calibri"/>
              </a:rPr>
              <a:t>de Cutervo.»</a:t>
            </a:r>
          </a:p>
        </p:txBody>
      </p:sp>
      <p:sp>
        <p:nvSpPr>
          <p:cNvPr id="6" name="Rectangle 5"/>
          <p:cNvSpPr/>
          <p:nvPr/>
        </p:nvSpPr>
        <p:spPr>
          <a:xfrm>
            <a:off x="1080000" y="4860000"/>
            <a:ext cx="2880000" cy="36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0000" y="4932000"/>
            <a:ext cx="10080000" cy="43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300" b="0" i="1">
                <a:solidFill>
                  <a:srgbClr val="353D4A"/>
                </a:solidFill>
                <a:latin typeface="Calibri"/>
              </a:rPr>
              <a:t>Una evaluación con doble función: SUMATIVA y FORMATIVA.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06001"/>
            <a:ext cx="12191695" cy="251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51999" y="6624000"/>
            <a:ext cx="72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900" b="0" i="0" spc="200">
                <a:solidFill>
                  <a:srgbClr val="B5BDC9"/>
                </a:solidFill>
                <a:latin typeface="Calibri"/>
              </a:rPr>
              <a:t>MANIFIESTO  ·  PLAN DE TRABAJO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11695" y="6624000"/>
            <a:ext cx="9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r"/>
            <a:r>
              <a:rPr sz="1000" b="1" i="0">
                <a:solidFill>
                  <a:srgbClr val="FF5C4D"/>
                </a:solidFill>
                <a:latin typeface="Calibri"/>
              </a:rPr>
              <a:t>02 / 23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_cuterv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1695" y="108000"/>
            <a:ext cx="1260000" cy="2291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0000" y="216000"/>
            <a:ext cx="900000" cy="79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4400" b="1" i="0">
                <a:solidFill>
                  <a:srgbClr val="FF5C4D"/>
                </a:solidFill>
                <a:latin typeface="Calibri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1260000" y="540000"/>
            <a:ext cx="36000" cy="36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04000" y="540000"/>
            <a:ext cx="7200000" cy="36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1" i="0" spc="400">
                <a:solidFill>
                  <a:srgbClr val="2EC4B6"/>
                </a:solidFill>
                <a:latin typeface="Calibri"/>
              </a:rPr>
              <a:t>EL PROYECTO EN UN VISTAZO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00" y="936000"/>
            <a:ext cx="11471695" cy="86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Calibri"/>
              </a:rPr>
              <a:t>Una intervención socio-educativa</a:t>
            </a:r>
          </a:p>
          <a:p>
            <a:pPr algn="l"/>
            <a:r>
              <a:rPr sz="3400" b="1" i="0">
                <a:solidFill>
                  <a:srgbClr val="FFFFFF"/>
                </a:solidFill>
                <a:latin typeface="Calibri"/>
              </a:rPr>
              <a:t>para la inserción sociolaboral juvenil.</a:t>
            </a:r>
          </a:p>
        </p:txBody>
      </p:sp>
      <p:sp>
        <p:nvSpPr>
          <p:cNvPr id="8" name="Rectangle 7"/>
          <p:cNvSpPr/>
          <p:nvPr/>
        </p:nvSpPr>
        <p:spPr>
          <a:xfrm>
            <a:off x="360000" y="2880000"/>
            <a:ext cx="1872000" cy="1620000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0000" y="2880000"/>
            <a:ext cx="54000" cy="162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8000" y="2988000"/>
            <a:ext cx="1656000" cy="79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4200" b="1" i="0">
                <a:solidFill>
                  <a:srgbClr val="FF5C4D"/>
                </a:solidFill>
                <a:latin typeface="Calibri"/>
              </a:rPr>
              <a:t>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000" y="3852000"/>
            <a:ext cx="1656000" cy="57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B5BDC9"/>
                </a:solidFill>
                <a:latin typeface="Calibri"/>
              </a:rPr>
              <a:t>Instituciones</a:t>
            </a:r>
          </a:p>
          <a:p>
            <a:pPr algn="l"/>
            <a:r>
              <a:rPr sz="1100" b="0" i="0">
                <a:solidFill>
                  <a:srgbClr val="B5BDC9"/>
                </a:solidFill>
                <a:latin typeface="Calibri"/>
              </a:rPr>
              <a:t>educativas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304000" y="2880000"/>
            <a:ext cx="1872000" cy="1620000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304000" y="2880000"/>
            <a:ext cx="54000" cy="1620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412000" y="2988000"/>
            <a:ext cx="1656000" cy="79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4200" b="1" i="0">
                <a:solidFill>
                  <a:srgbClr val="2EC4B6"/>
                </a:solidFill>
                <a:latin typeface="Calibri"/>
              </a:rPr>
              <a:t>24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12000" y="3852000"/>
            <a:ext cx="1656000" cy="57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B5BDC9"/>
                </a:solidFill>
                <a:latin typeface="Calibri"/>
              </a:rPr>
              <a:t>Docentes</a:t>
            </a:r>
          </a:p>
          <a:p>
            <a:pPr algn="l"/>
            <a:r>
              <a:rPr sz="1100" b="0" i="0">
                <a:solidFill>
                  <a:srgbClr val="B5BDC9"/>
                </a:solidFill>
                <a:latin typeface="Calibri"/>
              </a:rPr>
              <a:t>capacitados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48000" y="2880000"/>
            <a:ext cx="1872000" cy="1620000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248000" y="2880000"/>
            <a:ext cx="54000" cy="1620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356000" y="2988000"/>
            <a:ext cx="1656000" cy="79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4200" b="1" i="0">
                <a:solidFill>
                  <a:srgbClr val="F7C559"/>
                </a:solidFill>
                <a:latin typeface="Calibri"/>
              </a:rPr>
              <a:t>84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56000" y="3852000"/>
            <a:ext cx="1656000" cy="57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B5BDC9"/>
                </a:solidFill>
                <a:latin typeface="Calibri"/>
              </a:rPr>
              <a:t>Estudiantes del</a:t>
            </a:r>
          </a:p>
          <a:p>
            <a:pPr algn="l"/>
            <a:r>
              <a:rPr sz="1100" b="0" i="0">
                <a:solidFill>
                  <a:srgbClr val="B5BDC9"/>
                </a:solidFill>
                <a:latin typeface="Calibri"/>
              </a:rPr>
              <a:t>municipio escolar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92000" y="2880000"/>
            <a:ext cx="1872000" cy="1620000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192000" y="2880000"/>
            <a:ext cx="54000" cy="162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0000" y="2988000"/>
            <a:ext cx="1656000" cy="79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4200" b="1" i="0">
                <a:solidFill>
                  <a:srgbClr val="FF5C4D"/>
                </a:solidFill>
                <a:latin typeface="Calibri"/>
              </a:rPr>
              <a:t>400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0000" y="3852000"/>
            <a:ext cx="1656000" cy="57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B5BDC9"/>
                </a:solidFill>
                <a:latin typeface="Calibri"/>
              </a:rPr>
              <a:t>Estudiantes</a:t>
            </a:r>
          </a:p>
          <a:p>
            <a:pPr algn="l"/>
            <a:r>
              <a:rPr sz="1100" b="0" i="0">
                <a:solidFill>
                  <a:srgbClr val="B5BDC9"/>
                </a:solidFill>
                <a:latin typeface="Calibri"/>
              </a:rPr>
              <a:t>en general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136000" y="2880000"/>
            <a:ext cx="1872000" cy="1620000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136000" y="2880000"/>
            <a:ext cx="54000" cy="1620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44000" y="2988000"/>
            <a:ext cx="1656000" cy="79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4200" b="1" i="0">
                <a:solidFill>
                  <a:srgbClr val="2EC4B6"/>
                </a:solidFill>
                <a:latin typeface="Calibri"/>
              </a:rPr>
              <a:t>66 325 €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44000" y="3852000"/>
            <a:ext cx="1656000" cy="57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B5BDC9"/>
                </a:solidFill>
                <a:latin typeface="Calibri"/>
              </a:rPr>
              <a:t>Subvención</a:t>
            </a:r>
          </a:p>
          <a:p>
            <a:pPr algn="l"/>
            <a:r>
              <a:rPr sz="1100" b="0" i="0">
                <a:solidFill>
                  <a:srgbClr val="B5BDC9"/>
                </a:solidFill>
                <a:latin typeface="Calibri"/>
              </a:rPr>
              <a:t>GVA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080000" y="2880000"/>
            <a:ext cx="1872000" cy="1620000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0080000" y="2880000"/>
            <a:ext cx="54000" cy="1620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188000" y="2988000"/>
            <a:ext cx="1656000" cy="79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4200" b="1" i="0">
                <a:solidFill>
                  <a:srgbClr val="F7C559"/>
                </a:solidFill>
                <a:latin typeface="Calibri"/>
              </a:rPr>
              <a:t>12 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88000" y="3852000"/>
            <a:ext cx="1656000" cy="57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B5BDC9"/>
                </a:solidFill>
                <a:latin typeface="Calibri"/>
              </a:rPr>
              <a:t>Meses de</a:t>
            </a:r>
          </a:p>
          <a:p>
            <a:pPr algn="l"/>
            <a:r>
              <a:rPr sz="1100" b="0" i="0">
                <a:solidFill>
                  <a:srgbClr val="B5BDC9"/>
                </a:solidFill>
                <a:latin typeface="Calibri"/>
              </a:rPr>
              <a:t>ejecución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0000" y="4680000"/>
            <a:ext cx="11471695" cy="36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0" i="1">
                <a:solidFill>
                  <a:srgbClr val="B5BDC9"/>
                </a:solidFill>
                <a:latin typeface="Calibri"/>
              </a:rPr>
              <a:t>Ejecutoras: Intersindical Solidaria (IS) + Instituto de Pedagogía Popular (IPP)  ·  Período: 01/05/2025 – 30/04/2026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6606001"/>
            <a:ext cx="12191695" cy="251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51999" y="6624000"/>
            <a:ext cx="72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900" b="0" i="0" spc="200">
                <a:solidFill>
                  <a:srgbClr val="B5BDC9"/>
                </a:solidFill>
                <a:latin typeface="Calibri"/>
              </a:rPr>
              <a:t>EL PROYECTO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111695" y="6624000"/>
            <a:ext cx="9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r"/>
            <a:r>
              <a:rPr sz="1000" b="1" i="0">
                <a:solidFill>
                  <a:srgbClr val="FF5C4D"/>
                </a:solidFill>
                <a:latin typeface="Calibri"/>
              </a:rPr>
              <a:t>03 / 23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0000" y="216000"/>
            <a:ext cx="900000" cy="79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4400" b="1" i="0">
                <a:solidFill>
                  <a:srgbClr val="FF5C4D"/>
                </a:solidFill>
                <a:latin typeface="Calibri"/>
              </a:rPr>
              <a:t>02</a:t>
            </a:r>
          </a:p>
        </p:txBody>
      </p:sp>
      <p:sp>
        <p:nvSpPr>
          <p:cNvPr id="4" name="Rectangle 3"/>
          <p:cNvSpPr/>
          <p:nvPr/>
        </p:nvSpPr>
        <p:spPr>
          <a:xfrm>
            <a:off x="1260000" y="540000"/>
            <a:ext cx="36000" cy="36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04000" y="540000"/>
            <a:ext cx="7200000" cy="36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1" i="0" spc="400">
                <a:solidFill>
                  <a:srgbClr val="2EC4B6"/>
                </a:solidFill>
                <a:latin typeface="Calibri"/>
              </a:rPr>
              <a:t>LÓGICA DE LA INTERVENCIÓN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0000" y="936000"/>
            <a:ext cx="11471695" cy="54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2800" b="1" i="0">
                <a:solidFill>
                  <a:srgbClr val="0A1F3D"/>
                </a:solidFill>
                <a:latin typeface="Calibri"/>
              </a:rPr>
              <a:t>De los derechos al emprendimiento.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00" y="1548000"/>
            <a:ext cx="11471695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0" i="1">
                <a:solidFill>
                  <a:srgbClr val="353D4A"/>
                </a:solidFill>
                <a:latin typeface="Calibri"/>
              </a:rPr>
              <a:t>Una cadena de cambio explícita — del trabajo con docentes al ejercicio efectivo de derechos económicos y sociales.</a:t>
            </a:r>
          </a:p>
        </p:txBody>
      </p:sp>
      <p:sp>
        <p:nvSpPr>
          <p:cNvPr id="8" name="Rectangle 7"/>
          <p:cNvSpPr/>
          <p:nvPr/>
        </p:nvSpPr>
        <p:spPr>
          <a:xfrm>
            <a:off x="360000" y="2052000"/>
            <a:ext cx="11160000" cy="612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8000" y="2052000"/>
            <a:ext cx="10800000" cy="612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OG  ·  Ampliadas las oportunidades de jóvenes para el ejercicio efectivo de sus derechos económicos y sociales.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0000" y="2700000"/>
            <a:ext cx="11160000" cy="612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8000" y="2700000"/>
            <a:ext cx="10800000" cy="612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OE  ·  Mejoradas las capacidades para el emprendimiento y autoempleo en jóvenes egresados.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0000" y="3456000"/>
            <a:ext cx="3671999" cy="360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0000" y="3456000"/>
            <a:ext cx="3671999" cy="36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2200" b="1" i="0">
                <a:solidFill>
                  <a:srgbClr val="0A1F3D"/>
                </a:solidFill>
                <a:latin typeface="Calibri"/>
              </a:rPr>
              <a:t>R1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60000" y="3816000"/>
            <a:ext cx="3671999" cy="162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4000" y="3888000"/>
            <a:ext cx="3383999" cy="36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400" b="1" i="0">
                <a:solidFill>
                  <a:srgbClr val="0A1F3D"/>
                </a:solidFill>
                <a:latin typeface="Calibri"/>
              </a:rPr>
              <a:t>Capacidades docentes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4000" y="4356000"/>
            <a:ext cx="3383999" cy="90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Docentes con estrategias y protocolos de emprendimiento.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03999" y="3456000"/>
            <a:ext cx="3671999" cy="360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103999" y="3456000"/>
            <a:ext cx="3671999" cy="36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2200" b="1" i="0">
                <a:solidFill>
                  <a:srgbClr val="0A1F3D"/>
                </a:solidFill>
                <a:latin typeface="Calibri"/>
              </a:rPr>
              <a:t>R2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103999" y="3816000"/>
            <a:ext cx="3671999" cy="162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247999" y="3888000"/>
            <a:ext cx="3383999" cy="36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400" b="1" i="0">
                <a:solidFill>
                  <a:srgbClr val="0A1F3D"/>
                </a:solidFill>
                <a:latin typeface="Calibri"/>
              </a:rPr>
              <a:t>Jóvenes formados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47999" y="4356000"/>
            <a:ext cx="3383999" cy="90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Conocimientos y habilidades para emprender.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847998" y="3456000"/>
            <a:ext cx="3671999" cy="360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47998" y="3456000"/>
            <a:ext cx="3671999" cy="36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2200" b="1" i="0">
                <a:solidFill>
                  <a:srgbClr val="0A1F3D"/>
                </a:solidFill>
                <a:latin typeface="Calibri"/>
              </a:rPr>
              <a:t>R3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847998" y="3816000"/>
            <a:ext cx="3671999" cy="162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991998" y="3888000"/>
            <a:ext cx="3383999" cy="36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400" b="1" i="0">
                <a:solidFill>
                  <a:srgbClr val="0A1F3D"/>
                </a:solidFill>
                <a:latin typeface="Calibri"/>
              </a:rPr>
              <a:t>Conciencia de derechos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91998" y="4356000"/>
            <a:ext cx="3383999" cy="90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Jóvenes que reconocen y ejercen sus DESC.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6606001"/>
            <a:ext cx="12191695" cy="251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51999" y="6624000"/>
            <a:ext cx="72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900" b="0" i="0" spc="200">
                <a:solidFill>
                  <a:srgbClr val="B5BDC9"/>
                </a:solidFill>
                <a:latin typeface="Calibri"/>
              </a:rPr>
              <a:t>LÓGICA DE LA INTERVENCIÓN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11695" y="6624000"/>
            <a:ext cx="9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r"/>
            <a:r>
              <a:rPr sz="1000" b="1" i="0">
                <a:solidFill>
                  <a:srgbClr val="FF5C4D"/>
                </a:solidFill>
                <a:latin typeface="Calibri"/>
              </a:rPr>
              <a:t>04 / 23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_cuterv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1695" y="108000"/>
            <a:ext cx="1260000" cy="2291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0000" y="216000"/>
            <a:ext cx="900000" cy="79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4400" b="1" i="0">
                <a:solidFill>
                  <a:srgbClr val="FF5C4D"/>
                </a:solidFill>
                <a:latin typeface="Calibri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1260000" y="540000"/>
            <a:ext cx="36000" cy="36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04000" y="540000"/>
            <a:ext cx="7200000" cy="36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1" i="0" spc="400">
                <a:solidFill>
                  <a:srgbClr val="2EC4B6"/>
                </a:solidFill>
                <a:latin typeface="Calibri"/>
              </a:rPr>
              <a:t>OBJETIVO DE LA EVALUACIÓN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00" y="1260000"/>
            <a:ext cx="2880000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 spc="600">
                <a:solidFill>
                  <a:srgbClr val="FF5C4D"/>
                </a:solidFill>
                <a:latin typeface="Calibri"/>
              </a:rPr>
              <a:t>OBJETIVO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0000" y="1584000"/>
            <a:ext cx="11160000" cy="216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Valorar de forma crítica,</a:t>
            </a:r>
          </a:p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participativa y basada en</a:t>
            </a:r>
          </a:p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evidencias el alcance</a:t>
            </a:r>
          </a:p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de los resultados, su contribución</a:t>
            </a:r>
          </a:p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al desarrollo y el desempeño</a:t>
            </a:r>
          </a:p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del consorcio IS-IPP.</a:t>
            </a:r>
          </a:p>
        </p:txBody>
      </p:sp>
      <p:sp>
        <p:nvSpPr>
          <p:cNvPr id="9" name="Rectangle 8"/>
          <p:cNvSpPr/>
          <p:nvPr/>
        </p:nvSpPr>
        <p:spPr>
          <a:xfrm>
            <a:off x="360000" y="5400000"/>
            <a:ext cx="5580000" cy="90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0000" y="5400000"/>
            <a:ext cx="5580000" cy="90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FUNCIÓN SUMATIVA</a:t>
            </a:r>
          </a:p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Qué se logró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12000" y="5400000"/>
            <a:ext cx="5580000" cy="900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12000" y="5400000"/>
            <a:ext cx="5580000" cy="90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400" b="1" i="0">
                <a:solidFill>
                  <a:srgbClr val="0A1F3D"/>
                </a:solidFill>
                <a:latin typeface="Calibri"/>
              </a:rPr>
              <a:t>FUNCIÓN FORMATIVA</a:t>
            </a:r>
          </a:p>
          <a:p>
            <a:pPr algn="ctr"/>
            <a:r>
              <a:rPr sz="1400" b="1" i="0">
                <a:solidFill>
                  <a:srgbClr val="0A1F3D"/>
                </a:solidFill>
                <a:latin typeface="Calibri"/>
              </a:rPr>
              <a:t>Cómo aprender y mejorar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606001"/>
            <a:ext cx="12191695" cy="251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51999" y="6624000"/>
            <a:ext cx="72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900" b="0" i="0" spc="200">
                <a:solidFill>
                  <a:srgbClr val="B5BDC9"/>
                </a:solidFill>
                <a:latin typeface="Calibri"/>
              </a:rPr>
              <a:t>OBJETIVO DE EVALUACIÓN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1695" y="6624000"/>
            <a:ext cx="9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r"/>
            <a:r>
              <a:rPr sz="1000" b="1" i="0">
                <a:solidFill>
                  <a:srgbClr val="FF5C4D"/>
                </a:solidFill>
                <a:latin typeface="Calibri"/>
              </a:rPr>
              <a:t>05 / 23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0000" y="216000"/>
            <a:ext cx="900000" cy="79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4400" b="1" i="0">
                <a:solidFill>
                  <a:srgbClr val="FF5C4D"/>
                </a:solidFill>
                <a:latin typeface="Calibri"/>
              </a:rPr>
              <a:t>04</a:t>
            </a:r>
          </a:p>
        </p:txBody>
      </p:sp>
      <p:sp>
        <p:nvSpPr>
          <p:cNvPr id="4" name="Rectangle 3"/>
          <p:cNvSpPr/>
          <p:nvPr/>
        </p:nvSpPr>
        <p:spPr>
          <a:xfrm>
            <a:off x="1260000" y="540000"/>
            <a:ext cx="36000" cy="36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04000" y="540000"/>
            <a:ext cx="7200000" cy="36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1" i="0" spc="400">
                <a:solidFill>
                  <a:srgbClr val="2EC4B6"/>
                </a:solidFill>
                <a:latin typeface="Calibri"/>
              </a:rPr>
              <a:t>MARCO METODOLÓGICO DE REFERENCIA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0000" y="972000"/>
            <a:ext cx="11471695" cy="54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2800" b="1" i="0">
                <a:solidFill>
                  <a:srgbClr val="0A1F3D"/>
                </a:solidFill>
                <a:latin typeface="Calibri"/>
              </a:rPr>
              <a:t>Guía GVA + sus anexos = nuestra brújula.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00" y="1584000"/>
            <a:ext cx="11471695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0" i="1">
                <a:solidFill>
                  <a:srgbClr val="353D4A"/>
                </a:solidFill>
                <a:latin typeface="Calibri"/>
              </a:rPr>
              <a:t>Toda la evaluación se rige por la «Guía para el seguimiento y evaluación de proyectos» de la Cooperació Valenciana.</a:t>
            </a:r>
          </a:p>
        </p:txBody>
      </p:sp>
      <p:sp>
        <p:nvSpPr>
          <p:cNvPr id="8" name="Rectangle 7"/>
          <p:cNvSpPr/>
          <p:nvPr/>
        </p:nvSpPr>
        <p:spPr>
          <a:xfrm>
            <a:off x="360000" y="2088000"/>
            <a:ext cx="2160000" cy="612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0000" y="2088000"/>
            <a:ext cx="2160000" cy="612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Guía central</a:t>
            </a:r>
          </a:p>
        </p:txBody>
      </p:sp>
      <p:sp>
        <p:nvSpPr>
          <p:cNvPr id="10" name="Rectangle 9"/>
          <p:cNvSpPr/>
          <p:nvPr/>
        </p:nvSpPr>
        <p:spPr>
          <a:xfrm>
            <a:off x="2556000" y="2088000"/>
            <a:ext cx="9000000" cy="612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664000" y="2088000"/>
            <a:ext cx="8820000" cy="612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200" b="0" i="0">
                <a:solidFill>
                  <a:srgbClr val="353D4A"/>
                </a:solidFill>
                <a:latin typeface="Calibri"/>
              </a:rPr>
              <a:t>Ciclo de gestión por resultados, criterios CAD/OCDE,</a:t>
            </a:r>
          </a:p>
          <a:p>
            <a:pPr algn="l"/>
            <a:r>
              <a:rPr sz="1200" b="0" i="0">
                <a:solidFill>
                  <a:srgbClr val="353D4A"/>
                </a:solidFill>
                <a:latin typeface="Calibri"/>
              </a:rPr>
              <a:t>Teoría del Cambio y Teoría de Procesos.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0000" y="2754000"/>
            <a:ext cx="2160000" cy="612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0000" y="2754000"/>
            <a:ext cx="2160000" cy="612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Anexo II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56000" y="2754000"/>
            <a:ext cx="9000000" cy="612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664000" y="2754000"/>
            <a:ext cx="8820000" cy="612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200" b="0" i="0">
                <a:solidFill>
                  <a:srgbClr val="353D4A"/>
                </a:solidFill>
                <a:latin typeface="Calibri"/>
              </a:rPr>
              <a:t>Matriz de planificación del seguimiento — estructura nuestra</a:t>
            </a:r>
          </a:p>
          <a:p>
            <a:pPr algn="l"/>
            <a:r>
              <a:rPr sz="1200" b="0" i="0">
                <a:solidFill>
                  <a:srgbClr val="353D4A"/>
                </a:solidFill>
                <a:latin typeface="Calibri"/>
              </a:rPr>
              <a:t>Matriz de Evaluación.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0000" y="3420000"/>
            <a:ext cx="2160000" cy="612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60000" y="3420000"/>
            <a:ext cx="2160000" cy="612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Anexo III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556000" y="3420000"/>
            <a:ext cx="9000000" cy="612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664000" y="3420000"/>
            <a:ext cx="8820000" cy="612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200" b="0" i="0">
                <a:solidFill>
                  <a:srgbClr val="353D4A"/>
                </a:solidFill>
                <a:latin typeface="Calibri"/>
              </a:rPr>
              <a:t>Ficha de respuesta al Informe Final —</a:t>
            </a:r>
          </a:p>
          <a:p>
            <a:pPr algn="l"/>
            <a:r>
              <a:rPr sz="1200" b="0" i="0">
                <a:solidFill>
                  <a:srgbClr val="353D4A"/>
                </a:solidFill>
                <a:latin typeface="Calibri"/>
              </a:rPr>
              <a:t>vehículo formal de observaciones.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60000" y="4086000"/>
            <a:ext cx="2160000" cy="612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0000" y="4086000"/>
            <a:ext cx="2160000" cy="612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Anexo IV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56000" y="4086000"/>
            <a:ext cx="9000000" cy="612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664000" y="4086000"/>
            <a:ext cx="8820000" cy="612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200" b="0" i="0">
                <a:solidFill>
                  <a:srgbClr val="353D4A"/>
                </a:solidFill>
                <a:latin typeface="Calibri"/>
              </a:rPr>
              <a:t>Plan de socialización de resultados —</a:t>
            </a:r>
          </a:p>
          <a:p>
            <a:pPr algn="l"/>
            <a:r>
              <a:rPr sz="1200" b="0" i="0">
                <a:solidFill>
                  <a:srgbClr val="353D4A"/>
                </a:solidFill>
                <a:latin typeface="Calibri"/>
              </a:rPr>
              <a:t>marco del plan de devolución.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60000" y="4752000"/>
            <a:ext cx="2160000" cy="612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60000" y="4752000"/>
            <a:ext cx="2160000" cy="612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Guías transversales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556000" y="4752000"/>
            <a:ext cx="9000000" cy="612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664000" y="4752000"/>
            <a:ext cx="8820000" cy="612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200" b="0" i="0">
                <a:solidFill>
                  <a:srgbClr val="353D4A"/>
                </a:solidFill>
                <a:latin typeface="Calibri"/>
              </a:rPr>
              <a:t>Género y diversidad funcional —</a:t>
            </a:r>
          </a:p>
          <a:p>
            <a:pPr algn="l"/>
            <a:r>
              <a:rPr sz="1200" b="0" i="0">
                <a:solidFill>
                  <a:srgbClr val="353D4A"/>
                </a:solidFill>
                <a:latin typeface="Calibri"/>
              </a:rPr>
              <a:t>operacionalización de los enfoques.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0000" y="5400000"/>
            <a:ext cx="11160000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0" i="1">
                <a:solidFill>
                  <a:srgbClr val="FF5C4D"/>
                </a:solidFill>
                <a:latin typeface="Calibri"/>
              </a:rPr>
              <a:t>+ Complemento contextual: Guía CEPLAN/SINAPLAN (políticas públicas peruanas).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6606001"/>
            <a:ext cx="12191695" cy="251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51999" y="6624000"/>
            <a:ext cx="72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900" b="0" i="0" spc="200">
                <a:solidFill>
                  <a:srgbClr val="B5BDC9"/>
                </a:solidFill>
                <a:latin typeface="Calibri"/>
              </a:rPr>
              <a:t>MARCO METODOLÓGICO  ·  GVA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111695" y="6624000"/>
            <a:ext cx="9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r"/>
            <a:r>
              <a:rPr sz="1000" b="1" i="0">
                <a:solidFill>
                  <a:srgbClr val="FF5C4D"/>
                </a:solidFill>
                <a:latin typeface="Calibri"/>
              </a:rPr>
              <a:t>06 / 23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_cuterv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1695" y="108000"/>
            <a:ext cx="1260000" cy="2291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0000" y="216000"/>
            <a:ext cx="900000" cy="79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4400" b="1" i="0">
                <a:solidFill>
                  <a:srgbClr val="FF5C4D"/>
                </a:solidFill>
                <a:latin typeface="Calibri"/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1260000" y="540000"/>
            <a:ext cx="36000" cy="36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04000" y="540000"/>
            <a:ext cx="7200000" cy="36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1" i="0" spc="400">
                <a:solidFill>
                  <a:srgbClr val="2EC4B6"/>
                </a:solidFill>
                <a:latin typeface="Calibri"/>
              </a:rPr>
              <a:t>ENFOQUE METODOLÓGICO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00" y="936000"/>
            <a:ext cx="11471695" cy="86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Calibri"/>
              </a:rPr>
              <a:t>Mixto. Participativo.</a:t>
            </a:r>
          </a:p>
          <a:p>
            <a:pPr algn="l"/>
            <a:r>
              <a:rPr sz="3400" b="1" i="0">
                <a:solidFill>
                  <a:srgbClr val="FFFFFF"/>
                </a:solidFill>
                <a:latin typeface="Calibri"/>
              </a:rPr>
              <a:t>Anclado en la Teoría del Cambio.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0000" y="1908000"/>
            <a:ext cx="11471695" cy="36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400" b="0" i="1">
                <a:solidFill>
                  <a:srgbClr val="B5BDC9"/>
                </a:solidFill>
                <a:latin typeface="Calibri"/>
              </a:rPr>
              <a:t>Combinamos números que prueban con narrativas que explican.</a:t>
            </a:r>
          </a:p>
        </p:txBody>
      </p:sp>
      <p:sp>
        <p:nvSpPr>
          <p:cNvPr id="9" name="Rectangle 8"/>
          <p:cNvSpPr/>
          <p:nvPr/>
        </p:nvSpPr>
        <p:spPr>
          <a:xfrm>
            <a:off x="360000" y="2700000"/>
            <a:ext cx="5472000" cy="432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0000" y="2700000"/>
            <a:ext cx="5472000" cy="432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</a:rPr>
              <a:t>CUANTI  ·  Mide qué cambió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0000" y="3131999"/>
            <a:ext cx="5472000" cy="3240000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3999" y="3204000"/>
            <a:ext cx="5184000" cy="309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Encuestas estructuradas</a:t>
            </a:r>
          </a:p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Muestreo aleatorio estratificado</a:t>
            </a:r>
          </a:p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n ≥ 196 estudiantes (95% / 5%)</a:t>
            </a:r>
          </a:p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Censo a los 24 docentes</a:t>
            </a:r>
          </a:p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Sobremuestreo del 10%</a:t>
            </a:r>
          </a:p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Estadística descriptiva e inferencial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20000" y="2700000"/>
            <a:ext cx="5472000" cy="432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120000" y="2700000"/>
            <a:ext cx="5472000" cy="432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600" b="1" i="0">
                <a:solidFill>
                  <a:srgbClr val="0A1F3D"/>
                </a:solidFill>
                <a:latin typeface="Calibri"/>
              </a:rPr>
              <a:t>CUALI  ·  Explica por qué cambió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20000" y="3131999"/>
            <a:ext cx="5472000" cy="3240000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63999" y="3204000"/>
            <a:ext cx="5184000" cy="309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Entrevistas KII semiestructuradas</a:t>
            </a:r>
          </a:p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Grupos focales diferenciados</a:t>
            </a:r>
          </a:p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Historias de Cambio Más Significativo</a:t>
            </a:r>
          </a:p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Observación directa en 12 IIEE</a:t>
            </a:r>
          </a:p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Análisis temático</a:t>
            </a:r>
          </a:p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Triangulación de fuentes y métodos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606001"/>
            <a:ext cx="12191695" cy="251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51999" y="6624000"/>
            <a:ext cx="72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900" b="0" i="0" spc="200">
                <a:solidFill>
                  <a:srgbClr val="B5BDC9"/>
                </a:solidFill>
                <a:latin typeface="Calibri"/>
              </a:rPr>
              <a:t>ENFOQUE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11695" y="6624000"/>
            <a:ext cx="9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r"/>
            <a:r>
              <a:rPr sz="1000" b="1" i="0">
                <a:solidFill>
                  <a:srgbClr val="FF5C4D"/>
                </a:solidFill>
                <a:latin typeface="Calibri"/>
              </a:rPr>
              <a:t>07 / 23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0000" y="216000"/>
            <a:ext cx="900000" cy="79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4400" b="1" i="0">
                <a:solidFill>
                  <a:srgbClr val="FF5C4D"/>
                </a:solidFill>
                <a:latin typeface="Calibri"/>
              </a:rPr>
              <a:t>06</a:t>
            </a:r>
          </a:p>
        </p:txBody>
      </p:sp>
      <p:sp>
        <p:nvSpPr>
          <p:cNvPr id="4" name="Rectangle 3"/>
          <p:cNvSpPr/>
          <p:nvPr/>
        </p:nvSpPr>
        <p:spPr>
          <a:xfrm>
            <a:off x="1260000" y="540000"/>
            <a:ext cx="36000" cy="36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04000" y="540000"/>
            <a:ext cx="7200000" cy="36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1" i="0" spc="400">
                <a:solidFill>
                  <a:srgbClr val="2EC4B6"/>
                </a:solidFill>
                <a:latin typeface="Calibri"/>
              </a:rPr>
              <a:t>DISEÑO MUESTRAL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0000" y="972000"/>
            <a:ext cx="11471695" cy="54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2800" b="1" i="0">
                <a:solidFill>
                  <a:srgbClr val="0A1F3D"/>
                </a:solidFill>
                <a:latin typeface="Calibri"/>
              </a:rPr>
              <a:t>Una muestra que sí permite afirmar.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00" y="1800000"/>
            <a:ext cx="6480000" cy="252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8000" b="1" i="0">
                <a:solidFill>
                  <a:srgbClr val="FF5C4D"/>
                </a:solidFill>
                <a:latin typeface="Calibri"/>
              </a:rPr>
              <a:t>n ≥ 196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0000" y="4860000"/>
            <a:ext cx="6480000" cy="36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400" b="0" i="1">
                <a:solidFill>
                  <a:srgbClr val="353D4A"/>
                </a:solidFill>
                <a:latin typeface="Calibri"/>
              </a:rPr>
              <a:t>estudiantes encuestados, muestra estratificada por IE y sexo.</a:t>
            </a:r>
          </a:p>
        </p:txBody>
      </p:sp>
      <p:sp>
        <p:nvSpPr>
          <p:cNvPr id="9" name="Rectangle 8"/>
          <p:cNvSpPr/>
          <p:nvPr/>
        </p:nvSpPr>
        <p:spPr>
          <a:xfrm>
            <a:off x="6840000" y="1800000"/>
            <a:ext cx="4860000" cy="3420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948000" y="1908000"/>
            <a:ext cx="4680000" cy="36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400" b="1" i="1">
                <a:solidFill>
                  <a:srgbClr val="2EC4B6"/>
                </a:solidFill>
                <a:latin typeface="Calibri"/>
              </a:rPr>
              <a:t>n = (N·Z²·p·q) / (e²(N−1)+Z²·p·q)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0000" y="2520000"/>
            <a:ext cx="180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5C4D"/>
                </a:solidFill>
                <a:latin typeface="Calibri"/>
              </a:rPr>
              <a:t>N = 400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6000" y="2520000"/>
            <a:ext cx="270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B5BDC9"/>
                </a:solidFill>
                <a:latin typeface="Calibri"/>
              </a:rPr>
              <a:t>Población total de estudiantes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20000" y="2916000"/>
            <a:ext cx="180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5C4D"/>
                </a:solidFill>
                <a:latin typeface="Calibri"/>
              </a:rPr>
              <a:t>Z = 1,96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56000" y="2916000"/>
            <a:ext cx="270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B5BDC9"/>
                </a:solidFill>
                <a:latin typeface="Calibri"/>
              </a:rPr>
              <a:t>Nivel de confianza 95%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20000" y="3312000"/>
            <a:ext cx="180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5C4D"/>
                </a:solidFill>
                <a:latin typeface="Calibri"/>
              </a:rPr>
              <a:t>p = q = 0,5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56000" y="3312000"/>
            <a:ext cx="270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B5BDC9"/>
                </a:solidFill>
                <a:latin typeface="Calibri"/>
              </a:rPr>
              <a:t>Varianza máxima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20000" y="3708000"/>
            <a:ext cx="180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5C4D"/>
                </a:solidFill>
                <a:latin typeface="Calibri"/>
              </a:rPr>
              <a:t>e = 0,05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56000" y="3708000"/>
            <a:ext cx="270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B5BDC9"/>
                </a:solidFill>
                <a:latin typeface="Calibri"/>
              </a:rPr>
              <a:t>Margen de error 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0000" y="4104000"/>
            <a:ext cx="180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5C4D"/>
                </a:solidFill>
                <a:latin typeface="Calibri"/>
              </a:rPr>
              <a:t>Censo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56000" y="4104000"/>
            <a:ext cx="270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B5BDC9"/>
                </a:solidFill>
                <a:latin typeface="Calibri"/>
              </a:rPr>
              <a:t>24 docentes capacitados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20000" y="4500000"/>
            <a:ext cx="180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5C4D"/>
                </a:solidFill>
                <a:latin typeface="Calibri"/>
              </a:rPr>
              <a:t>+10%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56000" y="4500000"/>
            <a:ext cx="270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B5BDC9"/>
                </a:solidFill>
                <a:latin typeface="Calibri"/>
              </a:rPr>
              <a:t>Sobremuestreo por no respuesta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6606001"/>
            <a:ext cx="12191695" cy="251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51999" y="6624000"/>
            <a:ext cx="72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900" b="0" i="0" spc="200">
                <a:solidFill>
                  <a:srgbClr val="B5BDC9"/>
                </a:solidFill>
                <a:latin typeface="Calibri"/>
              </a:rPr>
              <a:t>DISEÑO MUESTRAL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11695" y="6624000"/>
            <a:ext cx="9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r"/>
            <a:r>
              <a:rPr sz="1000" b="1" i="0">
                <a:solidFill>
                  <a:srgbClr val="FF5C4D"/>
                </a:solidFill>
                <a:latin typeface="Calibri"/>
              </a:rPr>
              <a:t>08 / 23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_cuterv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1695" y="108000"/>
            <a:ext cx="1260000" cy="2291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0000" y="216000"/>
            <a:ext cx="900000" cy="79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4400" b="1" i="0">
                <a:solidFill>
                  <a:srgbClr val="FF5C4D"/>
                </a:solidFill>
                <a:latin typeface="Calibri"/>
              </a:rPr>
              <a:t>07</a:t>
            </a:r>
          </a:p>
        </p:txBody>
      </p:sp>
      <p:sp>
        <p:nvSpPr>
          <p:cNvPr id="5" name="Rectangle 4"/>
          <p:cNvSpPr/>
          <p:nvPr/>
        </p:nvSpPr>
        <p:spPr>
          <a:xfrm>
            <a:off x="1260000" y="540000"/>
            <a:ext cx="36000" cy="36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04000" y="540000"/>
            <a:ext cx="7200000" cy="36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1" i="0" spc="400">
                <a:solidFill>
                  <a:srgbClr val="2EC4B6"/>
                </a:solidFill>
                <a:latin typeface="Calibri"/>
              </a:rPr>
              <a:t>TÉCNICAS E INSTRUMENTOS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00" y="936000"/>
            <a:ext cx="11471695" cy="86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Calibri"/>
              </a:rPr>
              <a:t>Siete formas de mirar la misma realidad.</a:t>
            </a:r>
          </a:p>
        </p:txBody>
      </p:sp>
      <p:sp>
        <p:nvSpPr>
          <p:cNvPr id="8" name="Rectangle 7"/>
          <p:cNvSpPr/>
          <p:nvPr/>
        </p:nvSpPr>
        <p:spPr>
          <a:xfrm>
            <a:off x="360000" y="2700000"/>
            <a:ext cx="1584000" cy="1692000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0000" y="2700000"/>
            <a:ext cx="1584000" cy="54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8000" y="2844000"/>
            <a:ext cx="1440000" cy="503999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2200" b="1" i="0">
                <a:solidFill>
                  <a:srgbClr val="2EC4B6"/>
                </a:solidFill>
                <a:latin typeface="Calibri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000" y="3348000"/>
            <a:ext cx="1440000" cy="39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Revisión documental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8000" y="3780000"/>
            <a:ext cx="1440000" cy="54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0" i="0">
                <a:solidFill>
                  <a:srgbClr val="B5BDC9"/>
                </a:solidFill>
                <a:latin typeface="Calibri"/>
              </a:rPr>
              <a:t>Expediente, línea de base, informes.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98000" y="2700000"/>
            <a:ext cx="1584000" cy="1692000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998000" y="2700000"/>
            <a:ext cx="1584000" cy="54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106000" y="2844000"/>
            <a:ext cx="1440000" cy="503999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2200" b="1" i="0">
                <a:solidFill>
                  <a:srgbClr val="2EC4B6"/>
                </a:solidFill>
                <a:latin typeface="Calibri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06000" y="3348000"/>
            <a:ext cx="1440000" cy="39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Cuestionario estudiantes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06000" y="3780000"/>
            <a:ext cx="1440000" cy="54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0" i="0">
                <a:solidFill>
                  <a:srgbClr val="B5BDC9"/>
                </a:solidFill>
                <a:latin typeface="Calibri"/>
              </a:rPr>
              <a:t>Muestra estratificada (≥196).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636000" y="2700000"/>
            <a:ext cx="1584000" cy="1692000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636000" y="2700000"/>
            <a:ext cx="1584000" cy="54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744000" y="2844000"/>
            <a:ext cx="1440000" cy="503999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2200" b="1" i="0">
                <a:solidFill>
                  <a:srgbClr val="2EC4B6"/>
                </a:solidFill>
                <a:latin typeface="Calibri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44000" y="3348000"/>
            <a:ext cx="1440000" cy="39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Cuestionario docentes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44000" y="3780000"/>
            <a:ext cx="1440000" cy="54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0" i="0">
                <a:solidFill>
                  <a:srgbClr val="B5BDC9"/>
                </a:solidFill>
                <a:latin typeface="Calibri"/>
              </a:rPr>
              <a:t>Censo (24).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274000" y="2700000"/>
            <a:ext cx="1584000" cy="1692000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274000" y="2700000"/>
            <a:ext cx="1584000" cy="54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382000" y="2844000"/>
            <a:ext cx="1440000" cy="503999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2200" b="1" i="0">
                <a:solidFill>
                  <a:srgbClr val="2EC4B6"/>
                </a:solidFill>
                <a:latin typeface="Calibri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82000" y="3348000"/>
            <a:ext cx="1440000" cy="39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Entrevista KII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82000" y="3780000"/>
            <a:ext cx="1440000" cy="54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0" i="0">
                <a:solidFill>
                  <a:srgbClr val="B5BDC9"/>
                </a:solidFill>
                <a:latin typeface="Calibri"/>
              </a:rPr>
              <a:t>15–18 informantes clave.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912000" y="2700000"/>
            <a:ext cx="1584000" cy="1692000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912000" y="2700000"/>
            <a:ext cx="1584000" cy="54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020000" y="2844000"/>
            <a:ext cx="1440000" cy="503999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2200" b="1" i="0">
                <a:solidFill>
                  <a:srgbClr val="2EC4B6"/>
                </a:solidFill>
                <a:latin typeface="Calibri"/>
              </a:rPr>
              <a:t>05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020000" y="3348000"/>
            <a:ext cx="1440000" cy="39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Grupos focales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20000" y="3780000"/>
            <a:ext cx="1440000" cy="54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0" i="0">
                <a:solidFill>
                  <a:srgbClr val="B5BDC9"/>
                </a:solidFill>
                <a:latin typeface="Calibri"/>
              </a:rPr>
              <a:t>6 grupos diferenciados.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550000" y="2700000"/>
            <a:ext cx="1584000" cy="1692000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550000" y="2700000"/>
            <a:ext cx="1584000" cy="54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658000" y="2844000"/>
            <a:ext cx="1440000" cy="503999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2200" b="1" i="0">
                <a:solidFill>
                  <a:srgbClr val="2EC4B6"/>
                </a:solidFill>
                <a:latin typeface="Calibri"/>
              </a:rPr>
              <a:t>06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658000" y="3348000"/>
            <a:ext cx="1440000" cy="39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Observación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658000" y="3780000"/>
            <a:ext cx="1440000" cy="54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0" i="0">
                <a:solidFill>
                  <a:srgbClr val="B5BDC9"/>
                </a:solidFill>
                <a:latin typeface="Calibri"/>
              </a:rPr>
              <a:t>8–12 IIEE.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0188000" y="2700000"/>
            <a:ext cx="1584000" cy="1692000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0188000" y="2700000"/>
            <a:ext cx="1584000" cy="54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296000" y="2844000"/>
            <a:ext cx="1440000" cy="503999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2200" b="1" i="0">
                <a:solidFill>
                  <a:srgbClr val="2EC4B6"/>
                </a:solidFill>
                <a:latin typeface="Calibri"/>
              </a:rPr>
              <a:t>07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296000" y="3348000"/>
            <a:ext cx="1440000" cy="39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Historias de Cambio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296000" y="3780000"/>
            <a:ext cx="1440000" cy="54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0" i="0">
                <a:solidFill>
                  <a:srgbClr val="B5BDC9"/>
                </a:solidFill>
                <a:latin typeface="Calibri"/>
              </a:rPr>
              <a:t>8–12 relatos MSC.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0" y="6606001"/>
            <a:ext cx="12191695" cy="251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51999" y="6624000"/>
            <a:ext cx="72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900" b="0" i="0" spc="200">
                <a:solidFill>
                  <a:srgbClr val="B5BDC9"/>
                </a:solidFill>
                <a:latin typeface="Calibri"/>
              </a:rPr>
              <a:t>TÉCNICAS E INSTRUMENTOS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1111695" y="6624000"/>
            <a:ext cx="9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r"/>
            <a:r>
              <a:rPr sz="1000" b="1" i="0">
                <a:solidFill>
                  <a:srgbClr val="FF5C4D"/>
                </a:solidFill>
                <a:latin typeface="Calibri"/>
              </a:rPr>
              <a:t>09 / 23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0000" y="216000"/>
            <a:ext cx="900000" cy="79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4400" b="1" i="0">
                <a:solidFill>
                  <a:srgbClr val="FF5C4D"/>
                </a:solidFill>
                <a:latin typeface="Calibri"/>
              </a:rPr>
              <a:t>08</a:t>
            </a:r>
          </a:p>
        </p:txBody>
      </p:sp>
      <p:sp>
        <p:nvSpPr>
          <p:cNvPr id="4" name="Rectangle 3"/>
          <p:cNvSpPr/>
          <p:nvPr/>
        </p:nvSpPr>
        <p:spPr>
          <a:xfrm>
            <a:off x="1260000" y="540000"/>
            <a:ext cx="36000" cy="36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04000" y="540000"/>
            <a:ext cx="7200000" cy="36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1" i="0" spc="400">
                <a:solidFill>
                  <a:srgbClr val="2EC4B6"/>
                </a:solidFill>
                <a:latin typeface="Calibri"/>
              </a:rPr>
              <a:t>ENFOQUES TRANSVERSALES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0000" y="936000"/>
            <a:ext cx="11471695" cy="54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2800" b="1" i="0">
                <a:solidFill>
                  <a:srgbClr val="0A1F3D"/>
                </a:solidFill>
                <a:latin typeface="Calibri"/>
              </a:rPr>
              <a:t>Cuatro lentes que atraviesan todo.</a:t>
            </a:r>
          </a:p>
        </p:txBody>
      </p:sp>
      <p:sp>
        <p:nvSpPr>
          <p:cNvPr id="7" name="Rectangle 6"/>
          <p:cNvSpPr/>
          <p:nvPr/>
        </p:nvSpPr>
        <p:spPr>
          <a:xfrm>
            <a:off x="360000" y="2160000"/>
            <a:ext cx="2772000" cy="36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0000" y="2160000"/>
            <a:ext cx="2772000" cy="54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0000" y="2160000"/>
            <a:ext cx="2772000" cy="54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800" b="1" i="0" spc="300">
                <a:solidFill>
                  <a:srgbClr val="FFFFFF"/>
                </a:solidFill>
                <a:latin typeface="Calibri"/>
              </a:rPr>
              <a:t>DDHH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4000" y="2880000"/>
            <a:ext cx="2484000" cy="273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0" i="0">
                <a:solidFill>
                  <a:srgbClr val="353D4A"/>
                </a:solidFill>
                <a:latin typeface="Calibri"/>
              </a:rPr>
              <a:t>Jóvenes como titulares activos de derechos económicos y sociales.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04000" y="2160000"/>
            <a:ext cx="2772000" cy="36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204000" y="2160000"/>
            <a:ext cx="2772000" cy="540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204000" y="2160000"/>
            <a:ext cx="2772000" cy="54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800" b="1" i="0" spc="300">
                <a:solidFill>
                  <a:srgbClr val="0A1F3D"/>
                </a:solidFill>
                <a:latin typeface="Calibri"/>
              </a:rPr>
              <a:t>GÉNERO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48000" y="2880000"/>
            <a:ext cx="2484000" cy="273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0" i="0">
                <a:solidFill>
                  <a:srgbClr val="353D4A"/>
                </a:solidFill>
                <a:latin typeface="Calibri"/>
              </a:rPr>
              <a:t>Datos desagregados por sexo + análisis de barreras estructurales.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48000" y="2160000"/>
            <a:ext cx="2772000" cy="36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048000" y="2160000"/>
            <a:ext cx="2772000" cy="540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48000" y="2160000"/>
            <a:ext cx="2772000" cy="54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800" b="1" i="0" spc="300">
                <a:solidFill>
                  <a:srgbClr val="0A1F3D"/>
                </a:solidFill>
                <a:latin typeface="Calibri"/>
              </a:rPr>
              <a:t>AMBIENTE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92000" y="2880000"/>
            <a:ext cx="2484000" cy="273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0" i="0">
                <a:solidFill>
                  <a:srgbClr val="353D4A"/>
                </a:solidFill>
                <a:latin typeface="Calibri"/>
              </a:rPr>
              <a:t>Emprendimientos con criterios ecológicos y economía verde.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892000" y="2160000"/>
            <a:ext cx="2772000" cy="36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892000" y="2160000"/>
            <a:ext cx="2772000" cy="540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92000" y="2160000"/>
            <a:ext cx="2772000" cy="54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800" b="1" i="0" spc="300">
                <a:solidFill>
                  <a:srgbClr val="FFFFFF"/>
                </a:solidFill>
                <a:latin typeface="Calibri"/>
              </a:rPr>
              <a:t>GOBERNANZA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36000" y="2880000"/>
            <a:ext cx="2484000" cy="273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0" i="0">
                <a:solidFill>
                  <a:srgbClr val="353D4A"/>
                </a:solidFill>
                <a:latin typeface="Calibri"/>
              </a:rPr>
              <a:t>Municipios escolares como espacios democráticos reales.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6606001"/>
            <a:ext cx="12191695" cy="251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51999" y="6624000"/>
            <a:ext cx="72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900" b="0" i="0" spc="200">
                <a:solidFill>
                  <a:srgbClr val="B5BDC9"/>
                </a:solidFill>
                <a:latin typeface="Calibri"/>
              </a:rPr>
              <a:t>ENFOQUES TRANSVERSALES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11695" y="6624000"/>
            <a:ext cx="9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r"/>
            <a:r>
              <a:rPr sz="1000" b="1" i="0">
                <a:solidFill>
                  <a:srgbClr val="FF5C4D"/>
                </a:solidFill>
                <a:latin typeface="Calibri"/>
              </a:rPr>
              <a:t>10 / 23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_cuterv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1695" y="108000"/>
            <a:ext cx="1260000" cy="2291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0000" y="216000"/>
            <a:ext cx="900000" cy="79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4400" b="1" i="0">
                <a:solidFill>
                  <a:srgbClr val="FF5C4D"/>
                </a:solidFill>
                <a:latin typeface="Calibri"/>
              </a:rPr>
              <a:t>09</a:t>
            </a:r>
          </a:p>
        </p:txBody>
      </p:sp>
      <p:sp>
        <p:nvSpPr>
          <p:cNvPr id="5" name="Rectangle 4"/>
          <p:cNvSpPr/>
          <p:nvPr/>
        </p:nvSpPr>
        <p:spPr>
          <a:xfrm>
            <a:off x="1260000" y="540000"/>
            <a:ext cx="36000" cy="36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04000" y="540000"/>
            <a:ext cx="7200000" cy="36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1" i="0" spc="400">
                <a:solidFill>
                  <a:srgbClr val="2EC4B6"/>
                </a:solidFill>
                <a:latin typeface="Calibri"/>
              </a:rPr>
              <a:t>MATRIZ DE PLANIFICACIÓN DE LA EVALUACIÓN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00" y="936000"/>
            <a:ext cx="11471695" cy="86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Seis criterios CAD. Una pregunta para cada uno.</a:t>
            </a:r>
          </a:p>
        </p:txBody>
      </p:sp>
      <p:sp>
        <p:nvSpPr>
          <p:cNvPr id="8" name="Rectangle 7"/>
          <p:cNvSpPr/>
          <p:nvPr/>
        </p:nvSpPr>
        <p:spPr>
          <a:xfrm>
            <a:off x="360000" y="2700000"/>
            <a:ext cx="3708000" cy="1692000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0000" y="2700000"/>
            <a:ext cx="72000" cy="1692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4000" y="2808000"/>
            <a:ext cx="3492000" cy="43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600" b="1" i="0" spc="300">
                <a:solidFill>
                  <a:srgbClr val="FF5C4D"/>
                </a:solidFill>
                <a:latin typeface="Calibri"/>
              </a:rPr>
              <a:t>PERTINENCIA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4000" y="3312000"/>
            <a:ext cx="3492000" cy="97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Calibri"/>
              </a:rPr>
              <a:t>¿Respondió a las necesidades reales y a las prioridades de género?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58000" y="2700000"/>
            <a:ext cx="3708000" cy="1692000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58000" y="2700000"/>
            <a:ext cx="72000" cy="1692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02000" y="2808000"/>
            <a:ext cx="3492000" cy="43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600" b="1" i="0" spc="300">
                <a:solidFill>
                  <a:srgbClr val="2EC4B6"/>
                </a:solidFill>
                <a:latin typeface="Calibri"/>
              </a:rPr>
              <a:t>COHERENCIA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2000" y="3312000"/>
            <a:ext cx="3492000" cy="97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Calibri"/>
              </a:rPr>
              <a:t>¿Es consistente con políticas locales/regionales?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956000" y="2700000"/>
            <a:ext cx="3708000" cy="1692000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956000" y="2700000"/>
            <a:ext cx="72000" cy="1692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00000" y="2808000"/>
            <a:ext cx="3492000" cy="43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600" b="1" i="0" spc="300">
                <a:solidFill>
                  <a:srgbClr val="F7C559"/>
                </a:solidFill>
                <a:latin typeface="Calibri"/>
              </a:rPr>
              <a:t>EFICIENCIA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00000" y="3312000"/>
            <a:ext cx="3492000" cy="97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Calibri"/>
              </a:rPr>
              <a:t>¿Recursos y plazos óptimos? ¿Gestión IS-IPP eficaz?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60000" y="4482000"/>
            <a:ext cx="3708000" cy="1692000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60000" y="4482000"/>
            <a:ext cx="72000" cy="1692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4000" y="4590000"/>
            <a:ext cx="3492000" cy="43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600" b="1" i="0" spc="300">
                <a:solidFill>
                  <a:srgbClr val="FF5C4D"/>
                </a:solidFill>
                <a:latin typeface="Calibri"/>
              </a:rPr>
              <a:t>EFICACIA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4000" y="5094000"/>
            <a:ext cx="3492000" cy="97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Calibri"/>
              </a:rPr>
              <a:t>¿Se lograron R1, R2 y R3 con equidad de género?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158000" y="4482000"/>
            <a:ext cx="3708000" cy="1692000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158000" y="4482000"/>
            <a:ext cx="72000" cy="1692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302000" y="4590000"/>
            <a:ext cx="3492000" cy="43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600" b="1" i="0" spc="300">
                <a:solidFill>
                  <a:srgbClr val="2EC4B6"/>
                </a:solidFill>
                <a:latin typeface="Calibri"/>
              </a:rPr>
              <a:t>IMPACTO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02000" y="5094000"/>
            <a:ext cx="3492000" cy="97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Calibri"/>
              </a:rPr>
              <a:t>¿Qué transformaciones significativas se produjeron?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956000" y="4482000"/>
            <a:ext cx="3708000" cy="1692000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956000" y="4482000"/>
            <a:ext cx="72000" cy="1692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100000" y="4590000"/>
            <a:ext cx="3492000" cy="43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600" b="1" i="0" spc="300">
                <a:solidFill>
                  <a:srgbClr val="F7C559"/>
                </a:solidFill>
                <a:latin typeface="Calibri"/>
              </a:rPr>
              <a:t>SOSTENIBILIDAD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00000" y="5094000"/>
            <a:ext cx="3492000" cy="97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Calibri"/>
              </a:rPr>
              <a:t>¿Continúan los beneficios sin apoyo externo?</a:t>
            </a:r>
          </a:p>
        </p:txBody>
      </p:sp>
      <p:sp>
        <p:nvSpPr>
          <p:cNvPr id="32" name="Rectangle 31"/>
          <p:cNvSpPr/>
          <p:nvPr/>
        </p:nvSpPr>
        <p:spPr>
          <a:xfrm>
            <a:off x="0" y="6606001"/>
            <a:ext cx="12191695" cy="251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51999" y="6624000"/>
            <a:ext cx="72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900" b="0" i="0" spc="200">
                <a:solidFill>
                  <a:srgbClr val="B5BDC9"/>
                </a:solidFill>
                <a:latin typeface="Calibri"/>
              </a:rPr>
              <a:t>MATRIZ CAD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111695" y="6624000"/>
            <a:ext cx="9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r"/>
            <a:r>
              <a:rPr sz="1000" b="1" i="0">
                <a:solidFill>
                  <a:srgbClr val="FF5C4D"/>
                </a:solidFill>
                <a:latin typeface="Calibri"/>
              </a:rPr>
              <a:t>11 / 23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0000" y="216000"/>
            <a:ext cx="900000" cy="79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4400" b="1" i="0">
                <a:solidFill>
                  <a:srgbClr val="FF5C4D"/>
                </a:solidFill>
                <a:latin typeface="Calibri"/>
              </a:rPr>
              <a:t>10</a:t>
            </a:r>
          </a:p>
        </p:txBody>
      </p:sp>
      <p:sp>
        <p:nvSpPr>
          <p:cNvPr id="4" name="Rectangle 3"/>
          <p:cNvSpPr/>
          <p:nvPr/>
        </p:nvSpPr>
        <p:spPr>
          <a:xfrm>
            <a:off x="1260000" y="540000"/>
            <a:ext cx="36000" cy="36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04000" y="540000"/>
            <a:ext cx="7200000" cy="36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1" i="0" spc="400">
                <a:solidFill>
                  <a:srgbClr val="2EC4B6"/>
                </a:solidFill>
                <a:latin typeface="Calibri"/>
              </a:rPr>
              <a:t>CRONOGRAMA 12 SEMANAS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0000" y="972000"/>
            <a:ext cx="11471695" cy="54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2800" b="1" i="0">
                <a:solidFill>
                  <a:srgbClr val="0A1F3D"/>
                </a:solidFill>
                <a:latin typeface="Calibri"/>
              </a:rPr>
              <a:t>Tres fases. Doce semanas. Tres hitos.</a:t>
            </a:r>
          </a:p>
        </p:txBody>
      </p:sp>
      <p:sp>
        <p:nvSpPr>
          <p:cNvPr id="7" name="Rectangle 6"/>
          <p:cNvSpPr/>
          <p:nvPr/>
        </p:nvSpPr>
        <p:spPr>
          <a:xfrm>
            <a:off x="2880000" y="1980000"/>
            <a:ext cx="720000" cy="28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80000" y="1980000"/>
            <a:ext cx="72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S1</a:t>
            </a:r>
          </a:p>
        </p:txBody>
      </p:sp>
      <p:sp>
        <p:nvSpPr>
          <p:cNvPr id="9" name="Rectangle 8"/>
          <p:cNvSpPr/>
          <p:nvPr/>
        </p:nvSpPr>
        <p:spPr>
          <a:xfrm>
            <a:off x="3600000" y="1980000"/>
            <a:ext cx="720000" cy="28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00000" y="1980000"/>
            <a:ext cx="72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S2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20000" y="1980000"/>
            <a:ext cx="720000" cy="28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20000" y="1980000"/>
            <a:ext cx="72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S3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40000" y="1980000"/>
            <a:ext cx="720000" cy="28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40000" y="1980000"/>
            <a:ext cx="72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S4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60000" y="1980000"/>
            <a:ext cx="720000" cy="28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760000" y="1980000"/>
            <a:ext cx="72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S5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80000" y="1980000"/>
            <a:ext cx="720000" cy="28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80000" y="1980000"/>
            <a:ext cx="72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S6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200000" y="1980000"/>
            <a:ext cx="720000" cy="28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200000" y="1980000"/>
            <a:ext cx="72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S7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920000" y="1980000"/>
            <a:ext cx="720000" cy="28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20000" y="1980000"/>
            <a:ext cx="72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S8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640000" y="1980000"/>
            <a:ext cx="720000" cy="28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40000" y="1980000"/>
            <a:ext cx="72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S9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360000" y="1980000"/>
            <a:ext cx="720000" cy="28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360000" y="1980000"/>
            <a:ext cx="72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S10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0080000" y="1980000"/>
            <a:ext cx="720000" cy="28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080000" y="1980000"/>
            <a:ext cx="72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S11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800000" y="1980000"/>
            <a:ext cx="720000" cy="28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800000" y="1980000"/>
            <a:ext cx="720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S12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60000" y="1980000"/>
            <a:ext cx="2448000" cy="28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60000" y="1980000"/>
            <a:ext cx="2448000" cy="288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FASE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60000" y="2340000"/>
            <a:ext cx="2448000" cy="90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32000" y="2340000"/>
            <a:ext cx="2376000" cy="90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FASE I — Gabinete y diseño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880000" y="2340000"/>
            <a:ext cx="720000" cy="90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3600000" y="2340000"/>
            <a:ext cx="720000" cy="90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320000" y="2340000"/>
            <a:ext cx="720000" cy="90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040000" y="2340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760000" y="2340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480000" y="2340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7200000" y="2340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920000" y="2340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640000" y="2340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9360000" y="2340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0080000" y="2340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800000" y="2340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5-Point Star 46"/>
          <p:cNvSpPr/>
          <p:nvPr/>
        </p:nvSpPr>
        <p:spPr>
          <a:xfrm>
            <a:off x="4536000" y="2484000"/>
            <a:ext cx="251999" cy="251999"/>
          </a:xfrm>
          <a:prstGeom prst="star5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3600000" y="2772000"/>
            <a:ext cx="1980000" cy="43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000" b="1" i="0">
                <a:solidFill>
                  <a:srgbClr val="0A1F3D"/>
                </a:solidFill>
                <a:latin typeface="Calibri"/>
              </a:rPr>
              <a:t>P1: Plan de Trabajo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60000" y="3276000"/>
            <a:ext cx="2448000" cy="900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32000" y="3276000"/>
            <a:ext cx="2376000" cy="90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0A1F3D"/>
                </a:solidFill>
                <a:latin typeface="Calibri"/>
              </a:rPr>
              <a:t>FASE II — Trabajo de campo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880000" y="3276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3600000" y="3276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320000" y="3276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5040000" y="3276000"/>
            <a:ext cx="720000" cy="900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5760000" y="3276000"/>
            <a:ext cx="720000" cy="900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6480000" y="3276000"/>
            <a:ext cx="720000" cy="900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7200000" y="3276000"/>
            <a:ext cx="720000" cy="900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7920000" y="3276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8640000" y="3276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9360000" y="3276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080000" y="3276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0800000" y="3276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360000" y="4212000"/>
            <a:ext cx="2448000" cy="900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432000" y="4212000"/>
            <a:ext cx="2376000" cy="90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0A1F3D"/>
                </a:solidFill>
                <a:latin typeface="Calibri"/>
              </a:rPr>
              <a:t>FASE III — Análisis e informes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880000" y="4212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3600000" y="4212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4320000" y="4212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5040000" y="4212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5760000" y="4212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6480000" y="4212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7200000" y="4212000"/>
            <a:ext cx="720000" cy="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7920000" y="4212000"/>
            <a:ext cx="720000" cy="900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8640000" y="4212000"/>
            <a:ext cx="720000" cy="900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9360000" y="4212000"/>
            <a:ext cx="720000" cy="900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080000" y="4212000"/>
            <a:ext cx="720000" cy="900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800000" y="4212000"/>
            <a:ext cx="720000" cy="900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5-Point Star 76"/>
          <p:cNvSpPr/>
          <p:nvPr/>
        </p:nvSpPr>
        <p:spPr>
          <a:xfrm>
            <a:off x="11016000" y="4356000"/>
            <a:ext cx="251999" cy="251999"/>
          </a:xfrm>
          <a:prstGeom prst="star5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0080000" y="4644000"/>
            <a:ext cx="1980000" cy="43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000" b="1" i="0">
                <a:solidFill>
                  <a:srgbClr val="0A1F3D"/>
                </a:solidFill>
                <a:latin typeface="Calibri"/>
              </a:rPr>
              <a:t>P3: Informe Final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60000" y="5760000"/>
            <a:ext cx="11471695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ctr"/>
            <a:r>
              <a:rPr sz="1200" b="1" i="0" spc="300">
                <a:solidFill>
                  <a:srgbClr val="FF5C4D"/>
                </a:solidFill>
                <a:latin typeface="Calibri"/>
              </a:rPr>
              <a:t>HITOS  ·  S3 Plan de Trabajo aprobado   ·   S9 Informe Preliminar   ·   S12 Informe Final</a:t>
            </a:r>
          </a:p>
        </p:txBody>
      </p:sp>
      <p:sp>
        <p:nvSpPr>
          <p:cNvPr id="80" name="Rectangle 79"/>
          <p:cNvSpPr/>
          <p:nvPr/>
        </p:nvSpPr>
        <p:spPr>
          <a:xfrm>
            <a:off x="0" y="6606001"/>
            <a:ext cx="12191695" cy="251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251999" y="6624000"/>
            <a:ext cx="72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900" b="0" i="0" spc="200">
                <a:solidFill>
                  <a:srgbClr val="B5BDC9"/>
                </a:solidFill>
                <a:latin typeface="Calibri"/>
              </a:rPr>
              <a:t>CRONOGRAMA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1111695" y="6624000"/>
            <a:ext cx="9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r"/>
            <a:r>
              <a:rPr sz="1000" b="1" i="0">
                <a:solidFill>
                  <a:srgbClr val="FF5C4D"/>
                </a:solidFill>
                <a:latin typeface="Calibri"/>
              </a:rPr>
              <a:t>12 / 23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_cuterv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1695" y="108000"/>
            <a:ext cx="1260000" cy="2291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0000" y="216000"/>
            <a:ext cx="900000" cy="79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4400" b="1" i="0">
                <a:solidFill>
                  <a:srgbClr val="FF5C4D"/>
                </a:solidFill>
                <a:latin typeface="Calibri"/>
              </a:rPr>
              <a:t>11</a:t>
            </a:r>
          </a:p>
        </p:txBody>
      </p:sp>
      <p:sp>
        <p:nvSpPr>
          <p:cNvPr id="5" name="Rectangle 4"/>
          <p:cNvSpPr/>
          <p:nvPr/>
        </p:nvSpPr>
        <p:spPr>
          <a:xfrm>
            <a:off x="1260000" y="540000"/>
            <a:ext cx="36000" cy="36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04000" y="540000"/>
            <a:ext cx="7200000" cy="36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1" i="0" spc="400">
                <a:solidFill>
                  <a:srgbClr val="2EC4B6"/>
                </a:solidFill>
                <a:latin typeface="Calibri"/>
              </a:rPr>
              <a:t>PRODUCTOS A ENTREGAR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00" y="936000"/>
            <a:ext cx="11471695" cy="86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Calibri"/>
              </a:rPr>
              <a:t>Tres entregables. Cada uno validado.</a:t>
            </a:r>
          </a:p>
        </p:txBody>
      </p:sp>
      <p:sp>
        <p:nvSpPr>
          <p:cNvPr id="8" name="Rectangle 7"/>
          <p:cNvSpPr/>
          <p:nvPr/>
        </p:nvSpPr>
        <p:spPr>
          <a:xfrm>
            <a:off x="360000" y="2880000"/>
            <a:ext cx="11160000" cy="1007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0000" y="2880000"/>
            <a:ext cx="900000" cy="1007999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0000" y="2880000"/>
            <a:ext cx="900000" cy="1007999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2800" b="1" i="0">
                <a:solidFill>
                  <a:srgbClr val="FFFFFF"/>
                </a:solidFill>
                <a:latin typeface="Calibri"/>
              </a:rPr>
              <a:t>P1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0000" y="2988000"/>
            <a:ext cx="7200000" cy="36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Calibri"/>
              </a:rPr>
              <a:t>Plan de Trabajo de Evaluación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0000" y="3348000"/>
            <a:ext cx="7200000" cy="503999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B5BDC9"/>
                </a:solidFill>
                <a:latin typeface="Calibri"/>
              </a:rPr>
              <a:t>Inception Report con matriz, muestra e instrumentos.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000000" y="3024000"/>
            <a:ext cx="1080000" cy="720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000000" y="3024000"/>
            <a:ext cx="1080000" cy="72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2000" b="1" i="0">
                <a:solidFill>
                  <a:srgbClr val="0A1F3D"/>
                </a:solidFill>
                <a:latin typeface="Calibri"/>
              </a:rPr>
              <a:t>S3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260000" y="3024000"/>
            <a:ext cx="1080000" cy="720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260000" y="3024000"/>
            <a:ext cx="1080000" cy="72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800" b="1" i="0">
                <a:solidFill>
                  <a:srgbClr val="0A1F3D"/>
                </a:solidFill>
                <a:latin typeface="Calibri"/>
              </a:rPr>
              <a:t>50%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0000" y="3960000"/>
            <a:ext cx="11160000" cy="1007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60000" y="3960000"/>
            <a:ext cx="900000" cy="1007999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0000" y="3960000"/>
            <a:ext cx="900000" cy="1007999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2800" b="1" i="0">
                <a:solidFill>
                  <a:srgbClr val="FFFFFF"/>
                </a:solidFill>
                <a:latin typeface="Calibri"/>
              </a:rPr>
              <a:t>P2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40000" y="4068000"/>
            <a:ext cx="7200000" cy="36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Calibri"/>
              </a:rPr>
              <a:t>Informe Preliminar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0000" y="4428000"/>
            <a:ext cx="7200000" cy="503999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B5BDC9"/>
                </a:solidFill>
                <a:latin typeface="Calibri"/>
              </a:rPr>
              <a:t>Borrador completo con primeros hallazgos y conclusiones.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000000" y="4104000"/>
            <a:ext cx="1080000" cy="720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000000" y="4104000"/>
            <a:ext cx="1080000" cy="72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2000" b="1" i="0">
                <a:solidFill>
                  <a:srgbClr val="0A1F3D"/>
                </a:solidFill>
                <a:latin typeface="Calibri"/>
              </a:rPr>
              <a:t>S9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260000" y="4104000"/>
            <a:ext cx="1080000" cy="720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60000" y="4104000"/>
            <a:ext cx="1080000" cy="72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800" b="1" i="0">
                <a:solidFill>
                  <a:srgbClr val="0A1F3D"/>
                </a:solidFill>
                <a:latin typeface="Calibri"/>
              </a:rPr>
              <a:t>—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60000" y="5040000"/>
            <a:ext cx="11160000" cy="1007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360000" y="5040000"/>
            <a:ext cx="900000" cy="1007999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60000" y="5040000"/>
            <a:ext cx="900000" cy="1007999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2800" b="1" i="0">
                <a:solidFill>
                  <a:srgbClr val="FFFFFF"/>
                </a:solidFill>
                <a:latin typeface="Calibri"/>
              </a:rPr>
              <a:t>P3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40000" y="5148000"/>
            <a:ext cx="7200000" cy="36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Calibri"/>
              </a:rPr>
              <a:t>Informe Final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40000" y="5508000"/>
            <a:ext cx="7200000" cy="503999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B5BDC9"/>
                </a:solidFill>
                <a:latin typeface="Calibri"/>
              </a:rPr>
              <a:t>Versión definitiva (≤50 págs) + copia física A4.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000000" y="5184000"/>
            <a:ext cx="1080000" cy="720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000000" y="5184000"/>
            <a:ext cx="1080000" cy="72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2000" b="1" i="0">
                <a:solidFill>
                  <a:srgbClr val="0A1F3D"/>
                </a:solidFill>
                <a:latin typeface="Calibri"/>
              </a:rPr>
              <a:t>S12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0260000" y="5184000"/>
            <a:ext cx="1080000" cy="720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260000" y="5184000"/>
            <a:ext cx="1080000" cy="72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800" b="1" i="0">
                <a:solidFill>
                  <a:srgbClr val="0A1F3D"/>
                </a:solidFill>
                <a:latin typeface="Calibri"/>
              </a:rPr>
              <a:t>50%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6606001"/>
            <a:ext cx="12191695" cy="251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51999" y="6624000"/>
            <a:ext cx="72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900" b="0" i="0" spc="200">
                <a:solidFill>
                  <a:srgbClr val="B5BDC9"/>
                </a:solidFill>
                <a:latin typeface="Calibri"/>
              </a:rPr>
              <a:t>PRODUCTOS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111695" y="6624000"/>
            <a:ext cx="9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r"/>
            <a:r>
              <a:rPr sz="1000" b="1" i="0">
                <a:solidFill>
                  <a:srgbClr val="FF5C4D"/>
                </a:solidFill>
                <a:latin typeface="Calibri"/>
              </a:rPr>
              <a:t>13 / 23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0000" y="216000"/>
            <a:ext cx="900000" cy="79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4400" b="1" i="0">
                <a:solidFill>
                  <a:srgbClr val="FF5C4D"/>
                </a:solidFill>
                <a:latin typeface="Calibri"/>
              </a:rPr>
              <a:t>12</a:t>
            </a:r>
          </a:p>
        </p:txBody>
      </p:sp>
      <p:sp>
        <p:nvSpPr>
          <p:cNvPr id="4" name="Rectangle 3"/>
          <p:cNvSpPr/>
          <p:nvPr/>
        </p:nvSpPr>
        <p:spPr>
          <a:xfrm>
            <a:off x="1260000" y="540000"/>
            <a:ext cx="36000" cy="36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04000" y="540000"/>
            <a:ext cx="7200000" cy="36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1" i="0" spc="400">
                <a:solidFill>
                  <a:srgbClr val="2EC4B6"/>
                </a:solidFill>
                <a:latin typeface="Calibri"/>
              </a:rPr>
              <a:t>PLAN DE SOCIALIZACIÓN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0000" y="972000"/>
            <a:ext cx="11471695" cy="54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2800" b="1" i="0">
                <a:solidFill>
                  <a:srgbClr val="0A1F3D"/>
                </a:solidFill>
                <a:latin typeface="Calibri"/>
              </a:rPr>
              <a:t>Devolver para apropiar.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00" y="1584000"/>
            <a:ext cx="11471695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0" i="1">
                <a:solidFill>
                  <a:srgbClr val="353D4A"/>
                </a:solidFill>
                <a:latin typeface="Calibri"/>
              </a:rPr>
              <a:t>Anexo IV de la Guía GVA · cuatro momentos clave.</a:t>
            </a:r>
          </a:p>
        </p:txBody>
      </p:sp>
      <p:sp>
        <p:nvSpPr>
          <p:cNvPr id="8" name="Rectangle 7"/>
          <p:cNvSpPr/>
          <p:nvPr/>
        </p:nvSpPr>
        <p:spPr>
          <a:xfrm>
            <a:off x="360000" y="2160000"/>
            <a:ext cx="1800000" cy="864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0000" y="2160000"/>
            <a:ext cx="1800000" cy="864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Fase I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96000" y="2160000"/>
            <a:ext cx="9432000" cy="86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304000" y="2160000"/>
            <a:ext cx="9216000" cy="864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400" b="0" i="0">
                <a:solidFill>
                  <a:srgbClr val="353D4A"/>
                </a:solidFill>
                <a:latin typeface="Calibri"/>
              </a:rPr>
              <a:t>Validación del Plan de Trabajo y de la Matriz.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0000" y="3096000"/>
            <a:ext cx="1800000" cy="864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0000" y="3096000"/>
            <a:ext cx="1800000" cy="864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800" b="1" i="0">
                <a:solidFill>
                  <a:srgbClr val="0A1F3D"/>
                </a:solidFill>
                <a:latin typeface="Calibri"/>
              </a:rPr>
              <a:t>Fase II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196000" y="3096000"/>
            <a:ext cx="9432000" cy="86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304000" y="3096000"/>
            <a:ext cx="9216000" cy="864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400" b="0" i="0">
                <a:solidFill>
                  <a:srgbClr val="353D4A"/>
                </a:solidFill>
                <a:latin typeface="Calibri"/>
              </a:rPr>
              <a:t>Briefing inicial + devoluciones de cierre de jornada.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0000" y="4032000"/>
            <a:ext cx="1800000" cy="864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60000" y="4032000"/>
            <a:ext cx="1800000" cy="864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800" b="1" i="0">
                <a:solidFill>
                  <a:srgbClr val="0A1F3D"/>
                </a:solidFill>
                <a:latin typeface="Calibri"/>
              </a:rPr>
              <a:t>Fase III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196000" y="4032000"/>
            <a:ext cx="9432000" cy="86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304000" y="4032000"/>
            <a:ext cx="9216000" cy="864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400" b="0" i="0">
                <a:solidFill>
                  <a:srgbClr val="353D4A"/>
                </a:solidFill>
                <a:latin typeface="Calibri"/>
              </a:rPr>
              <a:t>Informe Preliminar + Ficha de respuesta (Anexo III).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60000" y="4968000"/>
            <a:ext cx="1800000" cy="864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0000" y="4968000"/>
            <a:ext cx="1800000" cy="864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Cierre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196000" y="4968000"/>
            <a:ext cx="9432000" cy="86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304000" y="4968000"/>
            <a:ext cx="9216000" cy="864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400" b="0" i="0">
                <a:solidFill>
                  <a:srgbClr val="353D4A"/>
                </a:solidFill>
                <a:latin typeface="Calibri"/>
              </a:rPr>
              <a:t>Taller participativo + Resumen Ejecutivo público.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606001"/>
            <a:ext cx="12191695" cy="251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51999" y="6624000"/>
            <a:ext cx="72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900" b="0" i="0" spc="200">
                <a:solidFill>
                  <a:srgbClr val="B5BDC9"/>
                </a:solidFill>
                <a:latin typeface="Calibri"/>
              </a:rPr>
              <a:t>SOCIALIZACIÓN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11695" y="6624000"/>
            <a:ext cx="9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r"/>
            <a:r>
              <a:rPr sz="1000" b="1" i="0">
                <a:solidFill>
                  <a:srgbClr val="FF5C4D"/>
                </a:solidFill>
                <a:latin typeface="Calibri"/>
              </a:rPr>
              <a:t>14 / 23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_cuterv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1695" y="108000"/>
            <a:ext cx="1260000" cy="2291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0000" y="216000"/>
            <a:ext cx="900000" cy="792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4400" b="1" i="0">
                <a:solidFill>
                  <a:srgbClr val="FF5C4D"/>
                </a:solidFill>
                <a:latin typeface="Calibri"/>
              </a:rPr>
              <a:t>13</a:t>
            </a:r>
          </a:p>
        </p:txBody>
      </p:sp>
      <p:sp>
        <p:nvSpPr>
          <p:cNvPr id="5" name="Rectangle 4"/>
          <p:cNvSpPr/>
          <p:nvPr/>
        </p:nvSpPr>
        <p:spPr>
          <a:xfrm>
            <a:off x="1260000" y="540000"/>
            <a:ext cx="36000" cy="36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04000" y="540000"/>
            <a:ext cx="7200000" cy="360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1" i="0" spc="400">
                <a:solidFill>
                  <a:srgbClr val="2EC4B6"/>
                </a:solidFill>
                <a:latin typeface="Calibri"/>
              </a:rPr>
              <a:t>ÉTICA, INDEPENDENCIA Y RIESGOS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00" y="936000"/>
            <a:ext cx="11471695" cy="86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Sin compromiso ético no hay evaluación.</a:t>
            </a:r>
          </a:p>
        </p:txBody>
      </p:sp>
      <p:sp>
        <p:nvSpPr>
          <p:cNvPr id="8" name="Rectangle 7"/>
          <p:cNvSpPr/>
          <p:nvPr/>
        </p:nvSpPr>
        <p:spPr>
          <a:xfrm>
            <a:off x="360000" y="2700000"/>
            <a:ext cx="5472000" cy="432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0000" y="2700000"/>
            <a:ext cx="5472000" cy="432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COMPROMISOS ÉTICOS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0000" y="3131999"/>
            <a:ext cx="5472000" cy="3240000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3999" y="3204000"/>
            <a:ext cx="5184000" cy="309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Anonimato y confidencialidad</a:t>
            </a:r>
          </a:p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Consentimiento informado previo</a:t>
            </a:r>
          </a:p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Cuidado especial con menores</a:t>
            </a:r>
          </a:p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Declaración de relaciones previas</a:t>
            </a:r>
          </a:p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Triangulación sistemática</a:t>
            </a:r>
          </a:p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Comunicación inmediata de incidencias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20000" y="2700000"/>
            <a:ext cx="5472000" cy="432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20000" y="2700000"/>
            <a:ext cx="5472000" cy="432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400" b="1" i="0">
                <a:solidFill>
                  <a:srgbClr val="0A1F3D"/>
                </a:solidFill>
                <a:latin typeface="Calibri"/>
              </a:rPr>
              <a:t>RIESGOS + MITIGACIÓN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20000" y="3131999"/>
            <a:ext cx="5472000" cy="3240000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63999" y="3204000"/>
            <a:ext cx="5184000" cy="309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Dispersión IIEE → corredores territoriales</a:t>
            </a:r>
          </a:p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Calendario escolar → coordinación con IPP</a:t>
            </a:r>
          </a:p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No respuesta → sobremuestreo +10%</a:t>
            </a:r>
          </a:p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Vacíos documentales → triangulación primaria</a:t>
            </a:r>
          </a:p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Deseabilidad social → FGD seguros y separados</a:t>
            </a:r>
          </a:p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· Brecha digital → instrumentos en papel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606001"/>
            <a:ext cx="12191695" cy="251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51999" y="6624000"/>
            <a:ext cx="72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900" b="0" i="0" spc="200">
                <a:solidFill>
                  <a:srgbClr val="B5BDC9"/>
                </a:solidFill>
                <a:latin typeface="Calibri"/>
              </a:rPr>
              <a:t>ÉTICA Y RIESGOS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1695" y="6624000"/>
            <a:ext cx="9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r"/>
            <a:r>
              <a:rPr sz="1000" b="1" i="0">
                <a:solidFill>
                  <a:srgbClr val="FF5C4D"/>
                </a:solidFill>
                <a:latin typeface="Calibri"/>
              </a:rPr>
              <a:t>15 / 23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_cuterv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1695" y="108000"/>
            <a:ext cx="1260000" cy="2291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0000" y="2160000"/>
            <a:ext cx="11520000" cy="72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1" i="0" spc="800">
                <a:solidFill>
                  <a:srgbClr val="FF5C4D"/>
                </a:solidFill>
                <a:latin typeface="Calibri"/>
              </a:rPr>
              <a:t>PARTE B</a:t>
            </a:r>
          </a:p>
        </p:txBody>
      </p:sp>
      <p:sp>
        <p:nvSpPr>
          <p:cNvPr id="5" name="Rectangle 4"/>
          <p:cNvSpPr/>
          <p:nvPr/>
        </p:nvSpPr>
        <p:spPr>
          <a:xfrm>
            <a:off x="360000" y="2592000"/>
            <a:ext cx="720000" cy="36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0000" y="2700000"/>
            <a:ext cx="11520000" cy="180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4200" b="1" i="0">
                <a:solidFill>
                  <a:srgbClr val="FFFFFF"/>
                </a:solidFill>
                <a:latin typeface="Calibri"/>
              </a:rPr>
              <a:t>Los instrumentos.</a:t>
            </a:r>
          </a:p>
          <a:p>
            <a:pPr algn="l"/>
            <a:r>
              <a:rPr sz="4200" b="1" i="0">
                <a:solidFill>
                  <a:srgbClr val="FFFFFF"/>
                </a:solidFill>
                <a:latin typeface="Calibri"/>
              </a:rPr>
              <a:t>Seis anexos, un propósito:</a:t>
            </a:r>
          </a:p>
          <a:p>
            <a:pPr algn="l"/>
            <a:r>
              <a:rPr sz="4200" b="1" i="0">
                <a:solidFill>
                  <a:srgbClr val="FFFFFF"/>
                </a:solidFill>
                <a:latin typeface="Calibri"/>
              </a:rPr>
              <a:t>evidencia útil y triangulada.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00" y="5400000"/>
            <a:ext cx="11520000" cy="36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400" b="0" i="1">
                <a:solidFill>
                  <a:srgbClr val="2EC4B6"/>
                </a:solidFill>
                <a:latin typeface="Calibri"/>
              </a:rPr>
              <a:t>→ Cada anexo, una mirada distinta sobre la misma realidad.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06001"/>
            <a:ext cx="12191695" cy="251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51999" y="6624000"/>
            <a:ext cx="72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900" b="0" i="0" spc="200">
                <a:solidFill>
                  <a:srgbClr val="B5BDC9"/>
                </a:solidFill>
                <a:latin typeface="Calibri"/>
              </a:rPr>
              <a:t>ANEXOS · INSTRUMENTOS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11695" y="6624000"/>
            <a:ext cx="9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r"/>
            <a:r>
              <a:rPr sz="1000" b="1" i="0">
                <a:solidFill>
                  <a:srgbClr val="FF5C4D"/>
                </a:solidFill>
                <a:latin typeface="Calibri"/>
              </a:rPr>
              <a:t>16 / 23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8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0000" y="360000"/>
            <a:ext cx="7200000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 spc="600">
                <a:solidFill>
                  <a:srgbClr val="FF5C4D"/>
                </a:solidFill>
                <a:latin typeface="Calibri"/>
              </a:rPr>
              <a:t>ANEXO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000" y="684000"/>
            <a:ext cx="10080000" cy="90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3400" b="1" i="0">
                <a:solidFill>
                  <a:srgbClr val="0A1F3D"/>
                </a:solidFill>
                <a:latin typeface="Calibri"/>
              </a:rPr>
              <a:t>Cuestionario a estudiantes</a:t>
            </a:r>
          </a:p>
        </p:txBody>
      </p:sp>
      <p:sp>
        <p:nvSpPr>
          <p:cNvPr id="6" name="Rectangle 5"/>
          <p:cNvSpPr/>
          <p:nvPr/>
        </p:nvSpPr>
        <p:spPr>
          <a:xfrm>
            <a:off x="360000" y="1980000"/>
            <a:ext cx="720000" cy="36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0000" y="2088000"/>
            <a:ext cx="11160000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 spc="500">
                <a:solidFill>
                  <a:srgbClr val="FF5C4D"/>
                </a:solidFill>
                <a:latin typeface="Calibri"/>
              </a:rPr>
              <a:t>OBJETIVO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0000" y="2412000"/>
            <a:ext cx="11160000" cy="108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600" b="1" i="0">
                <a:solidFill>
                  <a:srgbClr val="353D4A"/>
                </a:solidFill>
                <a:latin typeface="Calibri"/>
              </a:rPr>
              <a:t>Medir, con base estadística, el grado de logro de R2 y R3 en estudiantes y captar percepciones de impacto en proyectos de vida con enfoque de género.</a:t>
            </a:r>
          </a:p>
        </p:txBody>
      </p:sp>
      <p:sp>
        <p:nvSpPr>
          <p:cNvPr id="9" name="Rectangle 8"/>
          <p:cNvSpPr/>
          <p:nvPr/>
        </p:nvSpPr>
        <p:spPr>
          <a:xfrm>
            <a:off x="360000" y="3780000"/>
            <a:ext cx="3671999" cy="612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0000" y="3780000"/>
            <a:ext cx="3671999" cy="54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8000" y="3852000"/>
            <a:ext cx="3527999" cy="21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1" i="0" spc="400">
                <a:solidFill>
                  <a:srgbClr val="FF5C4D"/>
                </a:solidFill>
                <a:latin typeface="Calibri"/>
              </a:rPr>
              <a:t>TÉCNICA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8000" y="4086000"/>
            <a:ext cx="3527999" cy="32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Encuesta estructurada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03999" y="3780000"/>
            <a:ext cx="3671999" cy="612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103999" y="3780000"/>
            <a:ext cx="3671999" cy="54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11999" y="3852000"/>
            <a:ext cx="3527999" cy="21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1" i="0" spc="400">
                <a:solidFill>
                  <a:srgbClr val="FF5C4D"/>
                </a:solidFill>
                <a:latin typeface="Calibri"/>
              </a:rPr>
              <a:t>POBLACIÓN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11999" y="4086000"/>
            <a:ext cx="3527999" cy="32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Muestra estratificada ≥ 196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47998" y="3780000"/>
            <a:ext cx="3671999" cy="612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847998" y="3780000"/>
            <a:ext cx="3671999" cy="54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998" y="3852000"/>
            <a:ext cx="3527999" cy="21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1" i="0" spc="400">
                <a:solidFill>
                  <a:srgbClr val="FF5C4D"/>
                </a:solidFill>
                <a:latin typeface="Calibri"/>
              </a:rPr>
              <a:t>DURACIÓN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998" y="4086000"/>
            <a:ext cx="3527999" cy="32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20 minutos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0000" y="4572000"/>
            <a:ext cx="11160000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 spc="500">
                <a:solidFill>
                  <a:srgbClr val="FF5C4D"/>
                </a:solidFill>
                <a:latin typeface="Calibri"/>
              </a:rPr>
              <a:t>ESTRUCTURA DEL INSTRUMENTO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60000" y="4896000"/>
            <a:ext cx="576000" cy="306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60000" y="4896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72000" y="4896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44000" y="4896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Datos generales (IE, sexo, edad, zona).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60000" y="5238000"/>
            <a:ext cx="576000" cy="306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60000" y="5238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72000" y="5238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44000" y="5238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Eficacia — habilidades de emprendimiento (R2).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60000" y="5580000"/>
            <a:ext cx="576000" cy="306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60000" y="5580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72000" y="5580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44000" y="5580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Eficacia — derechos económicos y sociales (R3).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976000" y="4896000"/>
            <a:ext cx="576000" cy="306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76000" y="4896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588000" y="4896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660000" y="4896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Impacto — proyecto de vida y autoempleo.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976000" y="5238000"/>
            <a:ext cx="576000" cy="306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76000" y="5238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E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588000" y="5238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660000" y="5238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Enfoque de género — igualdad de oportunidades.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0" y="6606001"/>
            <a:ext cx="12191695" cy="251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251999" y="6624000"/>
            <a:ext cx="72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900" b="0" i="0" spc="200">
                <a:solidFill>
                  <a:srgbClr val="B5BDC9"/>
                </a:solidFill>
                <a:latin typeface="Calibri"/>
              </a:rPr>
              <a:t>ANEXO 1  ·  CUESTIONARIO A ESTUDIANTES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111695" y="6624000"/>
            <a:ext cx="9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r"/>
            <a:r>
              <a:rPr sz="1000" b="1" i="0">
                <a:solidFill>
                  <a:srgbClr val="FF5C4D"/>
                </a:solidFill>
                <a:latin typeface="Calibri"/>
              </a:rPr>
              <a:t>17 / 23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80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0000" y="360000"/>
            <a:ext cx="7200000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 spc="600">
                <a:solidFill>
                  <a:srgbClr val="2EC4B6"/>
                </a:solidFill>
                <a:latin typeface="Calibri"/>
              </a:rPr>
              <a:t>ANEXO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000" y="684000"/>
            <a:ext cx="10080000" cy="90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3400" b="1" i="0">
                <a:solidFill>
                  <a:srgbClr val="0A1F3D"/>
                </a:solidFill>
                <a:latin typeface="Calibri"/>
              </a:rPr>
              <a:t>Cuestionario a docentes</a:t>
            </a:r>
          </a:p>
        </p:txBody>
      </p:sp>
      <p:sp>
        <p:nvSpPr>
          <p:cNvPr id="6" name="Rectangle 5"/>
          <p:cNvSpPr/>
          <p:nvPr/>
        </p:nvSpPr>
        <p:spPr>
          <a:xfrm>
            <a:off x="360000" y="1980000"/>
            <a:ext cx="720000" cy="36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0000" y="2088000"/>
            <a:ext cx="11160000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 spc="500">
                <a:solidFill>
                  <a:srgbClr val="2EC4B6"/>
                </a:solidFill>
                <a:latin typeface="Calibri"/>
              </a:rPr>
              <a:t>OBJETIVO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0000" y="2412000"/>
            <a:ext cx="11160000" cy="108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600" b="1" i="0">
                <a:solidFill>
                  <a:srgbClr val="353D4A"/>
                </a:solidFill>
                <a:latin typeface="Calibri"/>
              </a:rPr>
              <a:t>Verificar el fortalecimiento de capacidades docentes (R1), la aplicación pedagógica del emprendimiento y su sostenibilidad institucional en cada IE.</a:t>
            </a:r>
          </a:p>
        </p:txBody>
      </p:sp>
      <p:sp>
        <p:nvSpPr>
          <p:cNvPr id="9" name="Rectangle 8"/>
          <p:cNvSpPr/>
          <p:nvPr/>
        </p:nvSpPr>
        <p:spPr>
          <a:xfrm>
            <a:off x="360000" y="3780000"/>
            <a:ext cx="3671999" cy="612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0000" y="3780000"/>
            <a:ext cx="3671999" cy="54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8000" y="3852000"/>
            <a:ext cx="3527999" cy="21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1" i="0" spc="400">
                <a:solidFill>
                  <a:srgbClr val="2EC4B6"/>
                </a:solidFill>
                <a:latin typeface="Calibri"/>
              </a:rPr>
              <a:t>TÉCNICA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8000" y="4086000"/>
            <a:ext cx="3527999" cy="32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Encuesta estructurada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03999" y="3780000"/>
            <a:ext cx="3671999" cy="612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103999" y="3780000"/>
            <a:ext cx="3671999" cy="54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11999" y="3852000"/>
            <a:ext cx="3527999" cy="21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1" i="0" spc="400">
                <a:solidFill>
                  <a:srgbClr val="2EC4B6"/>
                </a:solidFill>
                <a:latin typeface="Calibri"/>
              </a:rPr>
              <a:t>POBLACIÓN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11999" y="4086000"/>
            <a:ext cx="3527999" cy="32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Censo · 24 docentes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47998" y="3780000"/>
            <a:ext cx="3671999" cy="612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847998" y="3780000"/>
            <a:ext cx="3671999" cy="54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998" y="3852000"/>
            <a:ext cx="3527999" cy="21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1" i="0" spc="400">
                <a:solidFill>
                  <a:srgbClr val="2EC4B6"/>
                </a:solidFill>
                <a:latin typeface="Calibri"/>
              </a:rPr>
              <a:t>DURACIÓN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998" y="4086000"/>
            <a:ext cx="3527999" cy="32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25 minutos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0000" y="4572000"/>
            <a:ext cx="11160000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 spc="500">
                <a:solidFill>
                  <a:srgbClr val="2EC4B6"/>
                </a:solidFill>
                <a:latin typeface="Calibri"/>
              </a:rPr>
              <a:t>ESTRUCTURA DEL INSTRUMENTO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60000" y="4896000"/>
            <a:ext cx="576000" cy="306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60000" y="4896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72000" y="4896000"/>
            <a:ext cx="10548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44000" y="4896000"/>
            <a:ext cx="104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Datos generales (IE, sexo, experiencia, área).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60000" y="5238000"/>
            <a:ext cx="576000" cy="306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60000" y="5238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72000" y="5238000"/>
            <a:ext cx="10548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44000" y="5238000"/>
            <a:ext cx="104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Eficacia — capacitación recibida y aplicada (R1).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60000" y="5580000"/>
            <a:ext cx="576000" cy="306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60000" y="5580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72000" y="5580000"/>
            <a:ext cx="10548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44000" y="5580000"/>
            <a:ext cx="104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Eficiencia — organización de cursos y plataforma.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60000" y="5922000"/>
            <a:ext cx="576000" cy="306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60000" y="5922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36" name="Rectangle 35"/>
          <p:cNvSpPr/>
          <p:nvPr/>
        </p:nvSpPr>
        <p:spPr>
          <a:xfrm>
            <a:off x="972000" y="5922000"/>
            <a:ext cx="10548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44000" y="5922000"/>
            <a:ext cx="104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Sostenibilidad — incorporación en PEI y cambios observados.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0" y="6606001"/>
            <a:ext cx="12191695" cy="251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51999" y="6624000"/>
            <a:ext cx="72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900" b="0" i="0" spc="200">
                <a:solidFill>
                  <a:srgbClr val="B5BDC9"/>
                </a:solidFill>
                <a:latin typeface="Calibri"/>
              </a:rPr>
              <a:t>ANEXO 2  ·  CUESTIONARIO A DOCENTES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111695" y="6624000"/>
            <a:ext cx="9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r"/>
            <a:r>
              <a:rPr sz="1000" b="1" i="0">
                <a:solidFill>
                  <a:srgbClr val="FF5C4D"/>
                </a:solidFill>
                <a:latin typeface="Calibri"/>
              </a:rPr>
              <a:t>18 / 23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80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0000" y="360000"/>
            <a:ext cx="7200000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 spc="600">
                <a:solidFill>
                  <a:srgbClr val="F7C559"/>
                </a:solidFill>
                <a:latin typeface="Calibri"/>
              </a:rPr>
              <a:t>ANEXO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000" y="684000"/>
            <a:ext cx="10080000" cy="90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3400" b="1" i="0">
                <a:solidFill>
                  <a:srgbClr val="0A1F3D"/>
                </a:solidFill>
                <a:latin typeface="Calibri"/>
              </a:rPr>
              <a:t>Guía de entrevista KII</a:t>
            </a:r>
          </a:p>
        </p:txBody>
      </p:sp>
      <p:sp>
        <p:nvSpPr>
          <p:cNvPr id="6" name="Rectangle 5"/>
          <p:cNvSpPr/>
          <p:nvPr/>
        </p:nvSpPr>
        <p:spPr>
          <a:xfrm>
            <a:off x="360000" y="1980000"/>
            <a:ext cx="720000" cy="36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0000" y="2088000"/>
            <a:ext cx="11160000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 spc="500">
                <a:solidFill>
                  <a:srgbClr val="F7C559"/>
                </a:solidFill>
                <a:latin typeface="Calibri"/>
              </a:rPr>
              <a:t>OBJETIVO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0000" y="2412000"/>
            <a:ext cx="11160000" cy="108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600" b="1" i="0">
                <a:solidFill>
                  <a:srgbClr val="353D4A"/>
                </a:solidFill>
                <a:latin typeface="Calibri"/>
              </a:rPr>
              <a:t>Recoger, en profundidad, las visiones estratégicas de quienes tomaron decisiones y articularon la intervención sobre los seis criterios CAD.</a:t>
            </a:r>
          </a:p>
        </p:txBody>
      </p:sp>
      <p:sp>
        <p:nvSpPr>
          <p:cNvPr id="9" name="Rectangle 8"/>
          <p:cNvSpPr/>
          <p:nvPr/>
        </p:nvSpPr>
        <p:spPr>
          <a:xfrm>
            <a:off x="360000" y="3780000"/>
            <a:ext cx="3671999" cy="612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0000" y="3780000"/>
            <a:ext cx="3671999" cy="54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8000" y="3852000"/>
            <a:ext cx="3527999" cy="21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1" i="0" spc="400">
                <a:solidFill>
                  <a:srgbClr val="F7C559"/>
                </a:solidFill>
                <a:latin typeface="Calibri"/>
              </a:rPr>
              <a:t>TÉCNICA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8000" y="4086000"/>
            <a:ext cx="3527999" cy="32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Entrevista semiestructurada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03999" y="3780000"/>
            <a:ext cx="3671999" cy="612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103999" y="3780000"/>
            <a:ext cx="3671999" cy="54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11999" y="3852000"/>
            <a:ext cx="3527999" cy="21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1" i="0" spc="400">
                <a:solidFill>
                  <a:srgbClr val="F7C559"/>
                </a:solidFill>
                <a:latin typeface="Calibri"/>
              </a:rPr>
              <a:t>POBLACIÓN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11999" y="4086000"/>
            <a:ext cx="3527999" cy="32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15 a 18 entrevistas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47998" y="3780000"/>
            <a:ext cx="3671999" cy="612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847998" y="3780000"/>
            <a:ext cx="3671999" cy="54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998" y="3852000"/>
            <a:ext cx="3527999" cy="21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1" i="0" spc="400">
                <a:solidFill>
                  <a:srgbClr val="F7C559"/>
                </a:solidFill>
                <a:latin typeface="Calibri"/>
              </a:rPr>
              <a:t>DURACIÓN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998" y="4086000"/>
            <a:ext cx="3527999" cy="32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45–60 minutos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0000" y="4572000"/>
            <a:ext cx="11160000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 spc="500">
                <a:solidFill>
                  <a:srgbClr val="F7C559"/>
                </a:solidFill>
                <a:latin typeface="Calibri"/>
              </a:rPr>
              <a:t>ESTRUCTURA DEL INSTRUMENTO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60000" y="4896000"/>
            <a:ext cx="576000" cy="306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60000" y="4896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72000" y="4896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44000" y="4896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Pertinencia — necesidades reales de la juventud.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60000" y="5238000"/>
            <a:ext cx="576000" cy="306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60000" y="5238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72000" y="5238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44000" y="5238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Coherencia — articulación con políticas y actores.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60000" y="5580000"/>
            <a:ext cx="576000" cy="306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60000" y="5580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72000" y="5580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44000" y="5580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Eficiencia — gestión y desempeño IS-IPP.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60000" y="5922000"/>
            <a:ext cx="576000" cy="306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60000" y="5922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6" name="Rectangle 35"/>
          <p:cNvSpPr/>
          <p:nvPr/>
        </p:nvSpPr>
        <p:spPr>
          <a:xfrm>
            <a:off x="972000" y="5922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44000" y="5922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Eficacia — resultados con equidad de género.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976000" y="4896000"/>
            <a:ext cx="576000" cy="306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76000" y="4896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588000" y="4896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660000" y="4896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Impacto — transformaciones esperadas e inesperadas.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976000" y="5238000"/>
            <a:ext cx="576000" cy="306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976000" y="5238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588000" y="5238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660000" y="5238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Sostenibilidad — capacidades y redes instaladas.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976000" y="5580000"/>
            <a:ext cx="576000" cy="306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976000" y="5580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588000" y="5580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660000" y="5580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Lecciones aprendidas y recomendaciones.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0" y="6606001"/>
            <a:ext cx="12191695" cy="251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251999" y="6624000"/>
            <a:ext cx="72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900" b="0" i="0" spc="200">
                <a:solidFill>
                  <a:srgbClr val="B5BDC9"/>
                </a:solidFill>
                <a:latin typeface="Calibri"/>
              </a:rPr>
              <a:t>ANEXO 3  ·  GUÍA DE ENTREVISTA KII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111695" y="6624000"/>
            <a:ext cx="9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r"/>
            <a:r>
              <a:rPr sz="1000" b="1" i="0">
                <a:solidFill>
                  <a:srgbClr val="FF5C4D"/>
                </a:solidFill>
                <a:latin typeface="Calibri"/>
              </a:rPr>
              <a:t>19 / 23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80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0000" y="360000"/>
            <a:ext cx="7200000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 spc="600">
                <a:solidFill>
                  <a:srgbClr val="FF5C4D"/>
                </a:solidFill>
                <a:latin typeface="Calibri"/>
              </a:rPr>
              <a:t>ANEXO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000" y="684000"/>
            <a:ext cx="10080000" cy="90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3400" b="1" i="0">
                <a:solidFill>
                  <a:srgbClr val="0A1F3D"/>
                </a:solidFill>
                <a:latin typeface="Calibri"/>
              </a:rPr>
              <a:t>Protocolo de grupos focales (FGD)</a:t>
            </a:r>
          </a:p>
        </p:txBody>
      </p:sp>
      <p:sp>
        <p:nvSpPr>
          <p:cNvPr id="6" name="Rectangle 5"/>
          <p:cNvSpPr/>
          <p:nvPr/>
        </p:nvSpPr>
        <p:spPr>
          <a:xfrm>
            <a:off x="360000" y="1980000"/>
            <a:ext cx="720000" cy="36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0000" y="2088000"/>
            <a:ext cx="11160000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 spc="500">
                <a:solidFill>
                  <a:srgbClr val="FF5C4D"/>
                </a:solidFill>
                <a:latin typeface="Calibri"/>
              </a:rPr>
              <a:t>OBJETIVO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0000" y="2412000"/>
            <a:ext cx="11160000" cy="108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600" b="1" i="0">
                <a:solidFill>
                  <a:srgbClr val="353D4A"/>
                </a:solidFill>
                <a:latin typeface="Calibri"/>
              </a:rPr>
              <a:t>Profundizar colectivamente en las experiencias vividas, generando diálogo entre pares en espacios seguros, diferenciados por rol y por sexo cuando proceda.</a:t>
            </a:r>
          </a:p>
        </p:txBody>
      </p:sp>
      <p:sp>
        <p:nvSpPr>
          <p:cNvPr id="9" name="Rectangle 8"/>
          <p:cNvSpPr/>
          <p:nvPr/>
        </p:nvSpPr>
        <p:spPr>
          <a:xfrm>
            <a:off x="360000" y="3780000"/>
            <a:ext cx="3671999" cy="612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0000" y="3780000"/>
            <a:ext cx="3671999" cy="54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8000" y="3852000"/>
            <a:ext cx="3527999" cy="21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1" i="0" spc="400">
                <a:solidFill>
                  <a:srgbClr val="FF5C4D"/>
                </a:solidFill>
                <a:latin typeface="Calibri"/>
              </a:rPr>
              <a:t>TÉCNICA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8000" y="4086000"/>
            <a:ext cx="3527999" cy="32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Grupo focal estructurado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03999" y="3780000"/>
            <a:ext cx="3671999" cy="612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103999" y="3780000"/>
            <a:ext cx="3671999" cy="54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11999" y="3852000"/>
            <a:ext cx="3527999" cy="21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1" i="0" spc="400">
                <a:solidFill>
                  <a:srgbClr val="FF5C4D"/>
                </a:solidFill>
                <a:latin typeface="Calibri"/>
              </a:rPr>
              <a:t>POBLACIÓN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11999" y="4086000"/>
            <a:ext cx="3527999" cy="32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6 grupos · 6–10 personas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47998" y="3780000"/>
            <a:ext cx="3671999" cy="612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847998" y="3780000"/>
            <a:ext cx="3671999" cy="54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998" y="3852000"/>
            <a:ext cx="3527999" cy="21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1" i="0" spc="400">
                <a:solidFill>
                  <a:srgbClr val="FF5C4D"/>
                </a:solidFill>
                <a:latin typeface="Calibri"/>
              </a:rPr>
              <a:t>DURACIÓN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998" y="4086000"/>
            <a:ext cx="3527999" cy="32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60–90 minutos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0000" y="4572000"/>
            <a:ext cx="11160000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 spc="500">
                <a:solidFill>
                  <a:srgbClr val="FF5C4D"/>
                </a:solidFill>
                <a:latin typeface="Calibri"/>
              </a:rPr>
              <a:t>ESTRUCTURA DEL INSTRUMENTO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60000" y="4896000"/>
            <a:ext cx="576000" cy="306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60000" y="4896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Jóvenes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72000" y="4896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44000" y="4896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Aprendizajes valiosos, metodología joven-joven, equidad de género.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60000" y="5238000"/>
            <a:ext cx="576000" cy="306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60000" y="5238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Jóvenes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72000" y="5238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44000" y="5238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Emprendimientos vivos, sostenibilidad, recomendaciones.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60000" y="5580000"/>
            <a:ext cx="576000" cy="306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60000" y="5580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Docentes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72000" y="5580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44000" y="5580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Cambios en la práctica pedagógica y apoyos institucionales.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976000" y="4896000"/>
            <a:ext cx="576000" cy="306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76000" y="4896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Docentes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588000" y="4896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660000" y="4896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Condiciones para sostener lo logrado tras el cierre.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976000" y="5238000"/>
            <a:ext cx="576000" cy="306000"/>
          </a:xfrm>
          <a:prstGeom prst="rect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76000" y="5238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Mixto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588000" y="5238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660000" y="5238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Aprendizajes cruzados sobre municipios escolares.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0" y="6606001"/>
            <a:ext cx="12191695" cy="251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251999" y="6624000"/>
            <a:ext cx="72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900" b="0" i="0" spc="200">
                <a:solidFill>
                  <a:srgbClr val="B5BDC9"/>
                </a:solidFill>
                <a:latin typeface="Calibri"/>
              </a:rPr>
              <a:t>ANEXO 4  ·  PROTOCOLO DE GRUPOS FOCALES (FGD)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111695" y="6624000"/>
            <a:ext cx="9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r"/>
            <a:r>
              <a:rPr sz="1000" b="1" i="0">
                <a:solidFill>
                  <a:srgbClr val="FF5C4D"/>
                </a:solidFill>
                <a:latin typeface="Calibri"/>
              </a:rPr>
              <a:t>20 / 23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80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0000" y="360000"/>
            <a:ext cx="7200000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 spc="600">
                <a:solidFill>
                  <a:srgbClr val="2EC4B6"/>
                </a:solidFill>
                <a:latin typeface="Calibri"/>
              </a:rPr>
              <a:t>ANEXO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000" y="684000"/>
            <a:ext cx="10080000" cy="90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3400" b="1" i="0">
                <a:solidFill>
                  <a:srgbClr val="0A1F3D"/>
                </a:solidFill>
                <a:latin typeface="Calibri"/>
              </a:rPr>
              <a:t>Pauta de observación</a:t>
            </a:r>
          </a:p>
        </p:txBody>
      </p:sp>
      <p:sp>
        <p:nvSpPr>
          <p:cNvPr id="6" name="Rectangle 5"/>
          <p:cNvSpPr/>
          <p:nvPr/>
        </p:nvSpPr>
        <p:spPr>
          <a:xfrm>
            <a:off x="360000" y="1980000"/>
            <a:ext cx="720000" cy="36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0000" y="2088000"/>
            <a:ext cx="11160000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 spc="500">
                <a:solidFill>
                  <a:srgbClr val="2EC4B6"/>
                </a:solidFill>
                <a:latin typeface="Calibri"/>
              </a:rPr>
              <a:t>OBJETIVO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0000" y="2412000"/>
            <a:ext cx="11160000" cy="108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600" b="1" i="0">
                <a:solidFill>
                  <a:srgbClr val="353D4A"/>
                </a:solidFill>
                <a:latin typeface="Calibri"/>
              </a:rPr>
              <a:t>Verificar in situ — con evidencia tangible — el estado de los emprendimientos, los recursos pedagógicos instalados y las dinámicas reales de participación.</a:t>
            </a:r>
          </a:p>
        </p:txBody>
      </p:sp>
      <p:sp>
        <p:nvSpPr>
          <p:cNvPr id="9" name="Rectangle 8"/>
          <p:cNvSpPr/>
          <p:nvPr/>
        </p:nvSpPr>
        <p:spPr>
          <a:xfrm>
            <a:off x="360000" y="3780000"/>
            <a:ext cx="3671999" cy="612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0000" y="3780000"/>
            <a:ext cx="3671999" cy="54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8000" y="3852000"/>
            <a:ext cx="3527999" cy="21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1" i="0" spc="400">
                <a:solidFill>
                  <a:srgbClr val="2EC4B6"/>
                </a:solidFill>
                <a:latin typeface="Calibri"/>
              </a:rPr>
              <a:t>TÉCNICA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8000" y="4086000"/>
            <a:ext cx="3527999" cy="32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Observación directa registrada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03999" y="3780000"/>
            <a:ext cx="3671999" cy="612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103999" y="3780000"/>
            <a:ext cx="3671999" cy="54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11999" y="3852000"/>
            <a:ext cx="3527999" cy="21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1" i="0" spc="400">
                <a:solidFill>
                  <a:srgbClr val="2EC4B6"/>
                </a:solidFill>
                <a:latin typeface="Calibri"/>
              </a:rPr>
              <a:t>POBLACIÓN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11999" y="4086000"/>
            <a:ext cx="3527999" cy="32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8 a 12 IIEE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47998" y="3780000"/>
            <a:ext cx="3671999" cy="612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847998" y="3780000"/>
            <a:ext cx="3671999" cy="54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998" y="3852000"/>
            <a:ext cx="3527999" cy="21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1" i="0" spc="400">
                <a:solidFill>
                  <a:srgbClr val="2EC4B6"/>
                </a:solidFill>
                <a:latin typeface="Calibri"/>
              </a:rPr>
              <a:t>DURACIÓN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998" y="4086000"/>
            <a:ext cx="3527999" cy="32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Variable por visita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0000" y="4572000"/>
            <a:ext cx="11160000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 spc="500">
                <a:solidFill>
                  <a:srgbClr val="2EC4B6"/>
                </a:solidFill>
                <a:latin typeface="Calibri"/>
              </a:rPr>
              <a:t>ESTRUCTURA DEL INSTRUMENTO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60000" y="4896000"/>
            <a:ext cx="576000" cy="306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60000" y="4896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72000" y="4896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44000" y="4896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Estado de los emprendimientos escolares.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60000" y="5238000"/>
            <a:ext cx="576000" cy="306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60000" y="5238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72000" y="5238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44000" y="5238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Recursos y materiales pedagógicos.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60000" y="5580000"/>
            <a:ext cx="576000" cy="306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60000" y="5580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72000" y="5580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44000" y="5580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Espacios y funcionamiento del municipio escolar.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976000" y="4896000"/>
            <a:ext cx="576000" cy="306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76000" y="4896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588000" y="4896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660000" y="4896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Visibilidad de contenidos en aula.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976000" y="5238000"/>
            <a:ext cx="576000" cy="306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76000" y="5238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588000" y="5238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660000" y="5238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Participación y liderazgo con enfoque de género.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0" y="6606001"/>
            <a:ext cx="12191695" cy="251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251999" y="6624000"/>
            <a:ext cx="72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900" b="0" i="0" spc="200">
                <a:solidFill>
                  <a:srgbClr val="B5BDC9"/>
                </a:solidFill>
                <a:latin typeface="Calibri"/>
              </a:rPr>
              <a:t>ANEXO 5  ·  PAUTA DE OBSERVACIÓN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111695" y="6624000"/>
            <a:ext cx="9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r"/>
            <a:r>
              <a:rPr sz="1000" b="1" i="0">
                <a:solidFill>
                  <a:srgbClr val="FF5C4D"/>
                </a:solidFill>
                <a:latin typeface="Calibri"/>
              </a:rPr>
              <a:t>21 / 23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80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0000" y="360000"/>
            <a:ext cx="7200000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 spc="600">
                <a:solidFill>
                  <a:srgbClr val="F7C559"/>
                </a:solidFill>
                <a:latin typeface="Calibri"/>
              </a:rPr>
              <a:t>ANEXO 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000" y="684000"/>
            <a:ext cx="10080000" cy="90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3400" b="1" i="0">
                <a:solidFill>
                  <a:srgbClr val="0A1F3D"/>
                </a:solidFill>
                <a:latin typeface="Calibri"/>
              </a:rPr>
              <a:t>Historias de Cambio Más Significativo</a:t>
            </a:r>
          </a:p>
        </p:txBody>
      </p:sp>
      <p:sp>
        <p:nvSpPr>
          <p:cNvPr id="6" name="Rectangle 5"/>
          <p:cNvSpPr/>
          <p:nvPr/>
        </p:nvSpPr>
        <p:spPr>
          <a:xfrm>
            <a:off x="360000" y="1980000"/>
            <a:ext cx="720000" cy="36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0000" y="2088000"/>
            <a:ext cx="11160000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 spc="500">
                <a:solidFill>
                  <a:srgbClr val="F7C559"/>
                </a:solidFill>
                <a:latin typeface="Calibri"/>
              </a:rPr>
              <a:t>OBJETIVO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0000" y="2412000"/>
            <a:ext cx="11160000" cy="108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600" b="1" i="0">
                <a:solidFill>
                  <a:srgbClr val="353D4A"/>
                </a:solidFill>
                <a:latin typeface="Calibri"/>
              </a:rPr>
              <a:t>Capturar narrativas auténticas de transformación en los proyectos de vida de los adolescentes, enriqueciendo el análisis de impacto con la voz directa de los sujetos.</a:t>
            </a:r>
          </a:p>
        </p:txBody>
      </p:sp>
      <p:sp>
        <p:nvSpPr>
          <p:cNvPr id="9" name="Rectangle 8"/>
          <p:cNvSpPr/>
          <p:nvPr/>
        </p:nvSpPr>
        <p:spPr>
          <a:xfrm>
            <a:off x="360000" y="3780000"/>
            <a:ext cx="3671999" cy="612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0000" y="3780000"/>
            <a:ext cx="3671999" cy="54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8000" y="3852000"/>
            <a:ext cx="3527999" cy="21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1" i="0" spc="400">
                <a:solidFill>
                  <a:srgbClr val="F7C559"/>
                </a:solidFill>
                <a:latin typeface="Calibri"/>
              </a:rPr>
              <a:t>TÉCNICA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8000" y="4086000"/>
            <a:ext cx="3527999" cy="32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Entrevista narrativa MSC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03999" y="3780000"/>
            <a:ext cx="3671999" cy="612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103999" y="3780000"/>
            <a:ext cx="3671999" cy="54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11999" y="3852000"/>
            <a:ext cx="3527999" cy="21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1" i="0" spc="400">
                <a:solidFill>
                  <a:srgbClr val="F7C559"/>
                </a:solidFill>
                <a:latin typeface="Calibri"/>
              </a:rPr>
              <a:t>POBLACIÓN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11999" y="4086000"/>
            <a:ext cx="3527999" cy="32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8 a 12 relatos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47998" y="3780000"/>
            <a:ext cx="3671999" cy="612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847998" y="3780000"/>
            <a:ext cx="3671999" cy="54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998" y="3852000"/>
            <a:ext cx="3527999" cy="216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900" b="1" i="0" spc="400">
                <a:solidFill>
                  <a:srgbClr val="F7C559"/>
                </a:solidFill>
                <a:latin typeface="Calibri"/>
              </a:rPr>
              <a:t>DURACIÓN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998" y="4086000"/>
            <a:ext cx="3527999" cy="324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45 minutos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0000" y="4572000"/>
            <a:ext cx="11160000" cy="288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 spc="500">
                <a:solidFill>
                  <a:srgbClr val="F7C559"/>
                </a:solidFill>
                <a:latin typeface="Calibri"/>
              </a:rPr>
              <a:t>ESTRUCTURA DEL INSTRUMENTO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60000" y="4896000"/>
            <a:ext cx="576000" cy="306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60000" y="4896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72000" y="4896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44000" y="4896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¿Cómo eras antes y cómo eres ahora?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60000" y="5238000"/>
            <a:ext cx="576000" cy="306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60000" y="5238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72000" y="5238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44000" y="5238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El cambio más significativo y por qué.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60000" y="5580000"/>
            <a:ext cx="576000" cy="306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60000" y="5580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72000" y="5580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44000" y="5580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La actividad o momento que lo provocó.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976000" y="4896000"/>
            <a:ext cx="576000" cy="306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76000" y="4896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588000" y="4896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660000" y="4896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Impacto en familia y comunidad.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976000" y="5238000"/>
            <a:ext cx="576000" cy="306000"/>
          </a:xfrm>
          <a:prstGeom prst="rect">
            <a:avLst/>
          </a:prstGeom>
          <a:solidFill>
            <a:srgbClr val="F7C5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76000" y="5238000"/>
            <a:ext cx="576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588000" y="5238000"/>
            <a:ext cx="4932000" cy="30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660000" y="5238000"/>
            <a:ext cx="4860000" cy="30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353D4A"/>
                </a:solidFill>
                <a:latin typeface="Calibri"/>
              </a:rPr>
              <a:t>Aprendizaje que quieres conservar.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0" y="6606001"/>
            <a:ext cx="12191695" cy="251999"/>
          </a:xfrm>
          <a:prstGeom prst="rect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251999" y="6624000"/>
            <a:ext cx="72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l"/>
            <a:r>
              <a:rPr sz="900" b="0" i="0" spc="200">
                <a:solidFill>
                  <a:srgbClr val="B5BDC9"/>
                </a:solidFill>
                <a:latin typeface="Calibri"/>
              </a:rPr>
              <a:t>ANEXO 6  ·  HISTORIAS DE CAMBIO MÁS SIGNIFICATIVO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111695" y="6624000"/>
            <a:ext cx="900000" cy="216000"/>
          </a:xfrm>
          <a:prstGeom prst="rect">
            <a:avLst/>
          </a:prstGeom>
          <a:noFill/>
        </p:spPr>
        <p:txBody>
          <a:bodyPr wrap="square" anchor="ctr" lIns="18000" rIns="18000" tIns="7200" bIns="7200">
            <a:spAutoFit/>
          </a:bodyPr>
          <a:lstStyle/>
          <a:p>
            <a:pPr algn="r"/>
            <a:r>
              <a:rPr sz="1000" b="1" i="0">
                <a:solidFill>
                  <a:srgbClr val="FF5C4D"/>
                </a:solidFill>
                <a:latin typeface="Calibri"/>
              </a:rPr>
              <a:t>22 / 23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800000" y="-1800000"/>
            <a:ext cx="6480000" cy="6480000"/>
          </a:xfrm>
          <a:prstGeom prst="ellipse">
            <a:avLst/>
          </a:prstGeom>
          <a:solidFill>
            <a:srgbClr val="16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000000" y="4320000"/>
            <a:ext cx="4680000" cy="4680000"/>
          </a:xfrm>
          <a:prstGeom prst="ellipse">
            <a:avLst/>
          </a:prstGeom>
          <a:solidFill>
            <a:srgbClr val="FF5C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logo_cuterv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0" y="540000"/>
            <a:ext cx="3960000" cy="7202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0000" y="2520000"/>
            <a:ext cx="7200000" cy="36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 spc="600">
                <a:solidFill>
                  <a:srgbClr val="FF5C4D"/>
                </a:solidFill>
                <a:latin typeface="Calibri"/>
              </a:rPr>
              <a:t>PRÓXIMO PASO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0000" y="2880000"/>
            <a:ext cx="7200000" cy="108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Calibri"/>
              </a:rPr>
              <a:t>Validación del</a:t>
            </a:r>
          </a:p>
          <a:p>
            <a:pPr algn="l"/>
            <a:r>
              <a:rPr sz="4400" b="1" i="0">
                <a:solidFill>
                  <a:srgbClr val="FFFFFF"/>
                </a:solidFill>
                <a:latin typeface="Calibri"/>
              </a:rPr>
              <a:t>Plan de Trabajo.</a:t>
            </a:r>
          </a:p>
        </p:txBody>
      </p:sp>
      <p:sp>
        <p:nvSpPr>
          <p:cNvPr id="8" name="Rectangle 7"/>
          <p:cNvSpPr/>
          <p:nvPr/>
        </p:nvSpPr>
        <p:spPr>
          <a:xfrm>
            <a:off x="540000" y="4860000"/>
            <a:ext cx="1080000" cy="36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0000" y="4932000"/>
            <a:ext cx="7200000" cy="72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600" b="0" i="1">
                <a:solidFill>
                  <a:srgbClr val="B5BDC9"/>
                </a:solidFill>
                <a:latin typeface="Calibri"/>
              </a:rPr>
              <a:t>A la espera de la aprobación</a:t>
            </a:r>
          </a:p>
          <a:p>
            <a:pPr algn="l"/>
            <a:r>
              <a:rPr sz="1600" b="0" i="1">
                <a:solidFill>
                  <a:srgbClr val="B5BDC9"/>
                </a:solidFill>
                <a:latin typeface="Calibri"/>
              </a:rPr>
              <a:t>del Comité de Seguimiento IS-IPP.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0000" y="5940000"/>
            <a:ext cx="9000000" cy="54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1" i="0" spc="300">
                <a:solidFill>
                  <a:srgbClr val="2EC4B6"/>
                </a:solidFill>
                <a:latin typeface="Calibri"/>
              </a:rPr>
              <a:t>Dr. Segundo Santos Pérez Pérez  ·  Mayamida66@gmail.com  ·  +51 948 584 865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0000" y="6228000"/>
            <a:ext cx="9000000" cy="360000"/>
          </a:xfrm>
          <a:prstGeom prst="rect">
            <a:avLst/>
          </a:prstGeom>
          <a:noFill/>
        </p:spPr>
        <p:txBody>
          <a:bodyPr wrap="square" anchor="t" lIns="18000" rIns="18000" tIns="7200" bIns="7200">
            <a:spAutoFit/>
          </a:bodyPr>
          <a:lstStyle/>
          <a:p>
            <a:pPr algn="l"/>
            <a:r>
              <a:rPr sz="1100" b="0" i="0">
                <a:solidFill>
                  <a:srgbClr val="B5BDC9"/>
                </a:solidFill>
                <a:latin typeface="Calibri"/>
              </a:rPr>
              <a:t>Cutervo, Cajamarca — Perú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